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4" r:id="rId6"/>
    <p:sldId id="263" r:id="rId7"/>
    <p:sldId id="275" r:id="rId8"/>
    <p:sldId id="276" r:id="rId9"/>
    <p:sldId id="270" r:id="rId10"/>
    <p:sldId id="271" r:id="rId11"/>
    <p:sldId id="277" r:id="rId12"/>
    <p:sldId id="278" r:id="rId13"/>
    <p:sldId id="279" r:id="rId14"/>
    <p:sldId id="272" r:id="rId15"/>
    <p:sldId id="27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65993-438F-4778-A588-3E6A00ED604E}" v="1737" dt="2020-01-25T17:54:00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2637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018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779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34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6102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56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965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783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73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902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217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6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2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551" y="1822911"/>
            <a:ext cx="11626643" cy="2387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3600" b="1" dirty="0" err="1">
                <a:latin typeface="Arial"/>
                <a:ea typeface="+mj-lt"/>
                <a:cs typeface="+mj-lt"/>
              </a:rPr>
              <a:t>Discussão</a:t>
            </a:r>
            <a:r>
              <a:rPr lang="es-ES" sz="3600" b="1" dirty="0">
                <a:latin typeface="Arial"/>
                <a:ea typeface="+mj-lt"/>
                <a:cs typeface="+mj-lt"/>
              </a:rPr>
              <a:t> do </a:t>
            </a:r>
            <a:r>
              <a:rPr lang="es-ES" sz="3600" b="1" dirty="0" err="1">
                <a:latin typeface="Arial"/>
                <a:ea typeface="+mj-lt"/>
                <a:cs typeface="+mj-lt"/>
              </a:rPr>
              <a:t>conceito</a:t>
            </a:r>
            <a:r>
              <a:rPr lang="es-ES" sz="3600" b="1" dirty="0">
                <a:latin typeface="Arial"/>
                <a:ea typeface="+mj-lt"/>
                <a:cs typeface="+mj-lt"/>
              </a:rPr>
              <a:t> de </a:t>
            </a:r>
            <a:r>
              <a:rPr lang="es-ES" sz="3600" b="1" dirty="0" err="1">
                <a:latin typeface="Arial"/>
                <a:ea typeface="+mj-lt"/>
                <a:cs typeface="+mj-lt"/>
              </a:rPr>
              <a:t>espaço</a:t>
            </a:r>
            <a:r>
              <a:rPr lang="es-ES" sz="3600" b="1" dirty="0">
                <a:latin typeface="Arial"/>
                <a:ea typeface="+mj-lt"/>
                <a:cs typeface="+mj-lt"/>
              </a:rPr>
              <a:t> absoluto: </a:t>
            </a:r>
            <a:r>
              <a:rPr lang="es-ES" sz="3600" b="1" dirty="0" err="1">
                <a:latin typeface="Arial"/>
                <a:ea typeface="+mj-lt"/>
                <a:cs typeface="+mj-lt"/>
              </a:rPr>
              <a:t>uma</a:t>
            </a:r>
            <a:r>
              <a:rPr lang="es-ES" sz="3600" b="1" dirty="0">
                <a:latin typeface="Arial"/>
                <a:ea typeface="+mj-lt"/>
                <a:cs typeface="+mj-lt"/>
              </a:rPr>
              <a:t> </a:t>
            </a:r>
            <a:r>
              <a:rPr lang="es-ES" sz="3600" b="1" dirty="0" err="1">
                <a:latin typeface="Arial"/>
                <a:ea typeface="+mj-lt"/>
                <a:cs typeface="+mj-lt"/>
              </a:rPr>
              <a:t>análise</a:t>
            </a:r>
            <a:r>
              <a:rPr lang="es-ES" sz="3600" b="1" dirty="0">
                <a:latin typeface="Arial"/>
                <a:ea typeface="+mj-lt"/>
                <a:cs typeface="+mj-lt"/>
              </a:rPr>
              <a:t> acerca do experimento do balde de Newton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0871" y="4634425"/>
            <a:ext cx="9144000" cy="1680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s-ES" dirty="0">
                <a:cs typeface="Calibri"/>
              </a:rPr>
              <a:t>Mateus Jesus de Oliveira rodrigues</a:t>
            </a:r>
            <a:endParaRPr lang="en-US" dirty="0"/>
          </a:p>
          <a:p>
            <a:pPr algn="r"/>
            <a:r>
              <a:rPr lang="es-ES" b="1" dirty="0">
                <a:cs typeface="Calibri"/>
              </a:rPr>
              <a:t>Orientador</a:t>
            </a:r>
            <a:r>
              <a:rPr lang="es-ES" dirty="0">
                <a:cs typeface="Calibri"/>
              </a:rPr>
              <a:t>: Artur justiniano Roberto júnior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2AE2B-A7A1-47F0-AD76-8101B165A39D}"/>
              </a:ext>
            </a:extLst>
          </p:cNvPr>
          <p:cNvSpPr txBox="1"/>
          <p:nvPr/>
        </p:nvSpPr>
        <p:spPr>
          <a:xfrm>
            <a:off x="2757948" y="680883"/>
            <a:ext cx="673755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>
                <a:latin typeface="Arial"/>
                <a:cs typeface="Arial"/>
              </a:rPr>
              <a:t>Universidade</a:t>
            </a:r>
            <a:r>
              <a:rPr lang="en-US" sz="3200" dirty="0">
                <a:latin typeface="Arial"/>
                <a:cs typeface="Arial"/>
              </a:rPr>
              <a:t> federal de </a:t>
            </a:r>
            <a:r>
              <a:rPr lang="en-US" sz="3200" dirty="0" err="1">
                <a:latin typeface="Arial"/>
                <a:cs typeface="Arial"/>
              </a:rPr>
              <a:t>Alfenas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Física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licenciatura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9852B27-023D-B284-E6D7-2827F353A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68" y="-111139"/>
            <a:ext cx="2597153" cy="18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FCF08-0E70-4A63-7922-3E5BA39A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182285"/>
            <a:ext cx="10058400" cy="748454"/>
          </a:xfrm>
        </p:spPr>
        <p:txBody>
          <a:bodyPr/>
          <a:lstStyle/>
          <a:p>
            <a:r>
              <a:rPr lang="pt-BR" dirty="0"/>
              <a:t>Mecânica Relacional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C79B8E-E79A-E444-000C-288533A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2557"/>
            <a:ext cx="10058400" cy="402336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1°: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corpo em um Universo vazio não deve ter inércia; ou toda a inércia de qualquer corpo tem que vir de sua interação com outras massas do Universo.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2°: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inércia de um corpo aumenta se nas suas vizinhanças se acumularem massas ponderáveis.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3°: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corpo deve sofrer uma aceleração de mesmo sentido, quando massas vizinhas são aceleradas.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4°: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corpo oco animado de um movimento de rotação deve criar no seu interior um campo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Coriolis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um campo radial de forças centrífugas.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941E808-C388-886E-221D-6BAE0A79A4B2}"/>
              </a:ext>
            </a:extLst>
          </p:cNvPr>
          <p:cNvSpPr txBox="1">
            <a:spLocks/>
          </p:cNvSpPr>
          <p:nvPr/>
        </p:nvSpPr>
        <p:spPr>
          <a:xfrm>
            <a:off x="628894" y="866161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Princípios de Mach: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1701DB0-3102-B5CA-703C-2F8E4734E337}"/>
              </a:ext>
            </a:extLst>
          </p:cNvPr>
          <p:cNvSpPr txBox="1"/>
          <p:nvPr/>
        </p:nvSpPr>
        <p:spPr>
          <a:xfrm>
            <a:off x="2878801" y="5628996"/>
            <a:ext cx="6275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Equação 3: Força gravitacional modificada por André Assis para implementar o princípio de Mach.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2B636F2-C1EB-D92B-03A5-8AEE883D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45" y="5000075"/>
            <a:ext cx="4348273" cy="5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E64988-EE38-368B-DD7B-34BC9FE4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7" y="231703"/>
            <a:ext cx="10058400" cy="747819"/>
          </a:xfrm>
        </p:spPr>
        <p:txBody>
          <a:bodyPr/>
          <a:lstStyle/>
          <a:p>
            <a:r>
              <a:rPr lang="pt-BR" dirty="0"/>
              <a:t>Mecânica Relacional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2FA77-9DE5-DEAC-53E2-9C824EE2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634" y="979522"/>
            <a:ext cx="4801944" cy="6457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1FF1438-6981-4C06-655F-646D8C34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270" y="2373057"/>
            <a:ext cx="3070709" cy="25848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A6983A8-107A-2E0F-5128-4FD5A53DE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92" y="1999147"/>
            <a:ext cx="1291687" cy="74781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490159-D56F-37B1-8776-11F5140EC212}"/>
              </a:ext>
            </a:extLst>
          </p:cNvPr>
          <p:cNvSpPr txBox="1"/>
          <p:nvPr/>
        </p:nvSpPr>
        <p:spPr>
          <a:xfrm>
            <a:off x="397647" y="2746966"/>
            <a:ext cx="2288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Equação 4: aceleração centrípeta.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066F968-5A59-C8D1-7085-66E8945C0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2" y="5710863"/>
            <a:ext cx="314325" cy="2667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4E05B15-4290-C0A9-D585-682AF5F8F40C}"/>
              </a:ext>
            </a:extLst>
          </p:cNvPr>
          <p:cNvSpPr txBox="1"/>
          <p:nvPr/>
        </p:nvSpPr>
        <p:spPr>
          <a:xfrm>
            <a:off x="240484" y="5732079"/>
            <a:ext cx="4739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é uma constante adimensional. Usualmente recebe o valor de 6 para que </a:t>
            </a:r>
          </a:p>
          <a:p>
            <a:r>
              <a:rPr lang="pt-BR" sz="1200" dirty="0"/>
              <a:t>a precessão do periélio do planetas sejam derivados corretamente.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6B2B190-4A93-1124-29AA-FBB0403F5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764" y="4961299"/>
            <a:ext cx="4352925" cy="54292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9D0A6A1-2FE3-AC19-ED38-E2F5A379E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470" y="3843555"/>
            <a:ext cx="2247900" cy="54292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28C51DF-F601-646D-9E13-6FAB9E790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9293" y="5759048"/>
            <a:ext cx="2163443" cy="31999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47D60C1-228A-F285-7285-BA2047E86776}"/>
              </a:ext>
            </a:extLst>
          </p:cNvPr>
          <p:cNvSpPr txBox="1"/>
          <p:nvPr/>
        </p:nvSpPr>
        <p:spPr>
          <a:xfrm>
            <a:off x="4231667" y="48395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54C3174-2ED1-6F6A-12B8-90BA3CBF6792}"/>
              </a:ext>
            </a:extLst>
          </p:cNvPr>
          <p:cNvSpPr txBox="1"/>
          <p:nvPr/>
        </p:nvSpPr>
        <p:spPr>
          <a:xfrm>
            <a:off x="6810250" y="35582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D1E061E-3E93-8124-B2C6-E9926E1FB3F7}"/>
              </a:ext>
            </a:extLst>
          </p:cNvPr>
          <p:cNvSpPr txBox="1"/>
          <p:nvPr/>
        </p:nvSpPr>
        <p:spPr>
          <a:xfrm>
            <a:off x="9110443" y="3517457"/>
            <a:ext cx="9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Parado: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274B115-B233-9352-E773-D55555A19882}"/>
              </a:ext>
            </a:extLst>
          </p:cNvPr>
          <p:cNvSpPr txBox="1"/>
          <p:nvPr/>
        </p:nvSpPr>
        <p:spPr>
          <a:xfrm>
            <a:off x="8723573" y="4546092"/>
            <a:ext cx="16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Em movimento: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99CAE23-B6C7-FE3E-1259-C183DE00B43B}"/>
              </a:ext>
            </a:extLst>
          </p:cNvPr>
          <p:cNvSpPr txBox="1"/>
          <p:nvPr/>
        </p:nvSpPr>
        <p:spPr>
          <a:xfrm>
            <a:off x="7243232" y="2260922"/>
            <a:ext cx="4635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Aqui temos uma variação da força gravitacional</a:t>
            </a:r>
          </a:p>
          <a:p>
            <a:pPr algn="ctr"/>
            <a:r>
              <a:rPr lang="pt-BR" dirty="0"/>
              <a:t>resultante no sistema devido ao movimento da</a:t>
            </a:r>
          </a:p>
          <a:p>
            <a:pPr algn="ctr"/>
            <a:r>
              <a:rPr lang="pt-BR" dirty="0"/>
              <a:t> massa 2:</a:t>
            </a:r>
          </a:p>
        </p:txBody>
      </p:sp>
    </p:spTree>
    <p:extLst>
      <p:ext uri="{BB962C8B-B14F-4D97-AF65-F5344CB8AC3E}">
        <p14:creationId xmlns:p14="http://schemas.microsoft.com/office/powerpoint/2010/main" val="294227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E64988-EE38-368B-DD7B-34BC9FE4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7" y="231703"/>
            <a:ext cx="10058400" cy="747819"/>
          </a:xfrm>
        </p:spPr>
        <p:txBody>
          <a:bodyPr/>
          <a:lstStyle/>
          <a:p>
            <a:r>
              <a:rPr lang="pt-BR" dirty="0"/>
              <a:t>Mecânica Relacional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2FA77-9DE5-DEAC-53E2-9C824EE2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19" y="1055022"/>
            <a:ext cx="4801944" cy="64571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76554FD-9FCB-5A4C-9405-29935136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02" y="3797942"/>
            <a:ext cx="5084389" cy="19379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1FF1EAF-1575-8392-B330-AAB5823F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019" y="5575666"/>
            <a:ext cx="1434168" cy="3203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421BC4F-8481-72DF-BA54-8220D16D5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153" y="5575666"/>
            <a:ext cx="969715" cy="3179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CD8CD1-72E1-6218-DE00-1F48EC036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217" y="5572735"/>
            <a:ext cx="1042474" cy="32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4EC7A4D-FBEB-B673-4F95-1F3B1EDBE1CA}"/>
                  </a:ext>
                </a:extLst>
              </p:cNvPr>
              <p:cNvSpPr txBox="1"/>
              <p:nvPr/>
            </p:nvSpPr>
            <p:spPr>
              <a:xfrm>
                <a:off x="3830252" y="3665107"/>
                <a:ext cx="267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4EC7A4D-FBEB-B673-4F95-1F3B1EDBE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252" y="3665107"/>
                <a:ext cx="267702" cy="276999"/>
              </a:xfrm>
              <a:prstGeom prst="rect">
                <a:avLst/>
              </a:prstGeom>
              <a:blipFill>
                <a:blip r:embed="rId7"/>
                <a:stretch>
                  <a:fillRect l="-20455" r="-20455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F7C3DB-48AF-0445-FEE9-595D8D3F08F5}"/>
                  </a:ext>
                </a:extLst>
              </p:cNvPr>
              <p:cNvSpPr txBox="1"/>
              <p:nvPr/>
            </p:nvSpPr>
            <p:spPr>
              <a:xfrm>
                <a:off x="5774645" y="3634691"/>
                <a:ext cx="267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F7C3DB-48AF-0445-FEE9-595D8D3F0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645" y="3634691"/>
                <a:ext cx="267701" cy="276999"/>
              </a:xfrm>
              <a:prstGeom prst="rect">
                <a:avLst/>
              </a:prstGeom>
              <a:blipFill>
                <a:blip r:embed="rId8"/>
                <a:stretch>
                  <a:fillRect l="-20455" r="-20455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20860C-8EA2-9CB6-B763-7F7F45A027BA}"/>
                  </a:ext>
                </a:extLst>
              </p:cNvPr>
              <p:cNvSpPr txBox="1"/>
              <p:nvPr/>
            </p:nvSpPr>
            <p:spPr>
              <a:xfrm>
                <a:off x="7766815" y="3672372"/>
                <a:ext cx="267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420860C-8EA2-9CB6-B763-7F7F45A0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815" y="3672372"/>
                <a:ext cx="267702" cy="276999"/>
              </a:xfrm>
              <a:prstGeom prst="rect">
                <a:avLst/>
              </a:prstGeom>
              <a:blipFill>
                <a:blip r:embed="rId9"/>
                <a:stretch>
                  <a:fillRect l="-20455" r="-20455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D32DB53-41F6-6533-3025-009395C90E78}"/>
              </a:ext>
            </a:extLst>
          </p:cNvPr>
          <p:cNvCxnSpPr/>
          <p:nvPr/>
        </p:nvCxnSpPr>
        <p:spPr>
          <a:xfrm>
            <a:off x="3366302" y="6114731"/>
            <a:ext cx="5084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3581689-C4B7-A724-9D20-864AF126F8C4}"/>
              </a:ext>
            </a:extLst>
          </p:cNvPr>
          <p:cNvSpPr txBox="1"/>
          <p:nvPr/>
        </p:nvSpPr>
        <p:spPr>
          <a:xfrm>
            <a:off x="5543150" y="6068815"/>
            <a:ext cx="60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Tempo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1558E7A-661A-DB8E-5BC9-7543E2A987CA}"/>
              </a:ext>
            </a:extLst>
          </p:cNvPr>
          <p:cNvCxnSpPr>
            <a:cxnSpLocks/>
          </p:cNvCxnSpPr>
          <p:nvPr/>
        </p:nvCxnSpPr>
        <p:spPr>
          <a:xfrm flipV="1">
            <a:off x="8279934" y="4605857"/>
            <a:ext cx="620785" cy="242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>
            <a:extLst>
              <a:ext uri="{FF2B5EF4-FFF2-40B4-BE49-F238E27FC236}">
                <a16:creationId xmlns:a16="http://schemas.microsoft.com/office/drawing/2014/main" id="{022C13E3-B2D5-7C80-ADCC-03B16A572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0153" y="3144454"/>
            <a:ext cx="2247900" cy="542925"/>
          </a:xfrm>
          <a:prstGeom prst="rect">
            <a:avLst/>
          </a:prstGeom>
        </p:spPr>
      </p:pic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1D301F13-772C-99A3-FB22-39D2436541FE}"/>
              </a:ext>
            </a:extLst>
          </p:cNvPr>
          <p:cNvCxnSpPr>
            <a:cxnSpLocks/>
          </p:cNvCxnSpPr>
          <p:nvPr/>
        </p:nvCxnSpPr>
        <p:spPr>
          <a:xfrm flipH="1" flipV="1">
            <a:off x="6787432" y="4605857"/>
            <a:ext cx="620785" cy="242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EBE65933-F3CF-A603-5B61-DC45936ED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666" y="3208696"/>
            <a:ext cx="3394156" cy="456411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3FF4888-FFEF-D3B8-B7C6-AFD8FB4961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9483" y="4310582"/>
            <a:ext cx="542925" cy="295275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2DD227D0-EB6A-2A25-3A99-D55E811E28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4899" y="4244164"/>
            <a:ext cx="542925" cy="295275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ED8DAE4C-4CBA-7B19-AA4F-0B9E6A6EB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9083" y="1895008"/>
            <a:ext cx="542925" cy="29527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9AB53591-7F8E-4669-FDC9-ABBDD1F1C4AF}"/>
              </a:ext>
            </a:extLst>
          </p:cNvPr>
          <p:cNvSpPr txBox="1"/>
          <p:nvPr/>
        </p:nvSpPr>
        <p:spPr>
          <a:xfrm>
            <a:off x="752462" y="1875948"/>
            <a:ext cx="1031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moléculas de água vão sofrer </a:t>
            </a:r>
            <a:r>
              <a:rPr lang="pt-BR" i="1" dirty="0"/>
              <a:t>forças gravitacionais resultantes adicionais</a:t>
            </a:r>
            <a:r>
              <a:rPr lang="pt-BR" dirty="0"/>
              <a:t>         devido ao movimento relativo com o resto do universo na 3° situação. Aqui            é a origem da </a:t>
            </a:r>
            <a:r>
              <a:rPr lang="pt-BR" i="1" dirty="0"/>
              <a:t>força centrífuga </a:t>
            </a:r>
            <a:r>
              <a:rPr lang="pt-BR" dirty="0"/>
              <a:t>nas moléculas.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0514692F-FA0C-46A7-F176-2EA724A574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2993" y="2192170"/>
            <a:ext cx="542925" cy="2952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A95407-93FD-7497-C1E8-101B1CF7B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9145" y="5201260"/>
            <a:ext cx="1819275" cy="3714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1B29E2-0A9B-36CE-6952-89B69514F5D8}"/>
              </a:ext>
            </a:extLst>
          </p:cNvPr>
          <p:cNvSpPr txBox="1"/>
          <p:nvPr/>
        </p:nvSpPr>
        <p:spPr>
          <a:xfrm>
            <a:off x="8949778" y="5571295"/>
            <a:ext cx="301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Equação 5: força centrífuga em cada molécula de água.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312134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3D6FDB-81D0-572A-BFC7-D6995A1A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66" y="914710"/>
            <a:ext cx="4905760" cy="538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Arial"/>
                <a:cs typeface="Calibri Light"/>
              </a:rPr>
              <a:t>Mecânica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Relacional</a:t>
            </a:r>
            <a:endParaRPr lang="en-US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1414B2-9B15-FC39-94C4-2656D4C2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6" y="4121578"/>
            <a:ext cx="5084389" cy="19379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2F8B90-55B7-8190-19AD-0B51B4743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3" y="5899302"/>
            <a:ext cx="1434168" cy="3203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3D1DC94-3C5E-1FD9-9C30-34AF152FA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117" y="5899302"/>
            <a:ext cx="969715" cy="3179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A7975B-D3E5-C7CB-D12A-7FE7724DA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181" y="5896371"/>
            <a:ext cx="1042474" cy="3237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FC4A1D-B80A-8654-3480-67448A32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4"/>
          <a:stretch/>
        </p:blipFill>
        <p:spPr>
          <a:xfrm>
            <a:off x="6384022" y="2003574"/>
            <a:ext cx="1644242" cy="27041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6D38950-21FF-7E9A-6A2F-53B5D9355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205" y="1941589"/>
            <a:ext cx="523875" cy="400050"/>
          </a:xfrm>
          <a:prstGeom prst="rect">
            <a:avLst/>
          </a:prstGeom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8F0C0C05-1F12-8642-6E21-07F91267D070}"/>
              </a:ext>
            </a:extLst>
          </p:cNvPr>
          <p:cNvCxnSpPr/>
          <p:nvPr/>
        </p:nvCxnSpPr>
        <p:spPr>
          <a:xfrm flipH="1">
            <a:off x="6778305" y="3682767"/>
            <a:ext cx="427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F21656FA-8B10-CB0D-7C90-E8209B25F5C9}"/>
              </a:ext>
            </a:extLst>
          </p:cNvPr>
          <p:cNvCxnSpPr/>
          <p:nvPr/>
        </p:nvCxnSpPr>
        <p:spPr>
          <a:xfrm flipV="1">
            <a:off x="6543413" y="3429000"/>
            <a:ext cx="0" cy="25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97B2E3C-7C3C-0270-1987-4BBA196C0237}"/>
              </a:ext>
            </a:extLst>
          </p:cNvPr>
          <p:cNvSpPr txBox="1"/>
          <p:nvPr/>
        </p:nvSpPr>
        <p:spPr>
          <a:xfrm>
            <a:off x="6251345" y="337121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F8E1EAB-5A26-0DC0-BC36-314F686B9E99}"/>
              </a:ext>
            </a:extLst>
          </p:cNvPr>
          <p:cNvSpPr txBox="1"/>
          <p:nvPr/>
        </p:nvSpPr>
        <p:spPr>
          <a:xfrm>
            <a:off x="6850197" y="35558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x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F5E1105-E795-47E1-A51A-2821FC8E93E5}"/>
              </a:ext>
            </a:extLst>
          </p:cNvPr>
          <p:cNvSpPr txBox="1"/>
          <p:nvPr/>
        </p:nvSpPr>
        <p:spPr>
          <a:xfrm>
            <a:off x="8242325" y="4061769"/>
            <a:ext cx="301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Equação 6: Elevação vertical </a:t>
            </a:r>
            <a:r>
              <a:rPr lang="pt-BR" sz="1200" i="1" dirty="0"/>
              <a:t>z </a:t>
            </a:r>
            <a:r>
              <a:rPr lang="pt-BR" sz="1200" dirty="0"/>
              <a:t>do formado pelo paraboloide de acordo com Mach.</a:t>
            </a:r>
            <a:endParaRPr lang="pt-BR" sz="1200" i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F315291-2A2F-2F84-C3B1-287AD37F3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83" y="2572205"/>
            <a:ext cx="4801944" cy="64571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BC4BBBE-58C1-F3DE-CDE7-7C819B6D0C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2116" y="3205032"/>
            <a:ext cx="26384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B3C81-6556-F8DB-C061-6B43BD25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397566"/>
            <a:ext cx="10058400" cy="720371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Tabela de comparação: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B12B589-396D-8329-6891-08F53705A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751961"/>
              </p:ext>
            </p:extLst>
          </p:nvPr>
        </p:nvGraphicFramePr>
        <p:xfrm>
          <a:off x="1066800" y="1571943"/>
          <a:ext cx="10058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23856131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134021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Mecânica Newtoniana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Mecânica Relacional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movimento absoluto é aquele que ocorre em relação a um referencial inercial absoluto.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existem referenciais absolutos, só existe o movimento relativo.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7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inércia é uma propriedade intrínseca da matéria.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inércia de um corpo é produto de sua interação global com o resto do universo.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0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Forças fictícias surgem nos referenciais não inerciais, ou acelerados.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Forças centrífugas e de </a:t>
                      </a:r>
                      <a:r>
                        <a:rPr lang="pt-B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Coriolis</a:t>
                      </a: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são interações reais geradas pelo movimento relativo gravitacional entre um corpo e o resto do universo.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97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universo não pode exercer influência sobre o balde girante.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existe distinção física entre rotação e translação no sistema formado entre o balde e o resto do universo.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286479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8FB1F31-AA39-5926-5900-4901E68D7A38}"/>
              </a:ext>
            </a:extLst>
          </p:cNvPr>
          <p:cNvSpPr txBox="1"/>
          <p:nvPr/>
        </p:nvSpPr>
        <p:spPr>
          <a:xfrm>
            <a:off x="4586996" y="5326063"/>
            <a:ext cx="301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Tabela 1: Diferenças essenciais entre e a Mecânica Newtoniana e a Mecânica relacional.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12208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41596-5C39-0C15-0EE3-D26E35F2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58" y="75501"/>
            <a:ext cx="10058400" cy="822960"/>
          </a:xfrm>
        </p:spPr>
        <p:txBody>
          <a:bodyPr/>
          <a:lstStyle/>
          <a:p>
            <a:r>
              <a:rPr lang="pt-BR" dirty="0"/>
              <a:t>Espaço de manifestação: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466579-6BE0-FF29-B8B5-77110CFDD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28" y="1090725"/>
            <a:ext cx="10058400" cy="704519"/>
          </a:xfrm>
        </p:spPr>
        <p:txBody>
          <a:bodyPr/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Falar de dinâmica de referenciais parece não ser apenas falar de velocidade relativa entre corpos, mas sim de como a existência física se manifesta.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48250C9-7BA8-3C5F-E2FE-DE54BD629DBC}"/>
              </a:ext>
            </a:extLst>
          </p:cNvPr>
          <p:cNvSpPr txBox="1">
            <a:spLocks/>
          </p:cNvSpPr>
          <p:nvPr/>
        </p:nvSpPr>
        <p:spPr>
          <a:xfrm>
            <a:off x="451328" y="1987508"/>
            <a:ext cx="10058400" cy="70451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Informação: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Toda e qualquer manifestação de existência capaz ou não de ser medida; tudo que não é informação é o próprio nada, ou não existência em si que não deve causar mudanças em nosso sistema do universo. </a:t>
            </a:r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81FB3FD-1678-8384-1714-DF3B4F77CFF5}"/>
              </a:ext>
            </a:extLst>
          </p:cNvPr>
          <p:cNvSpPr txBox="1">
            <a:spLocks/>
          </p:cNvSpPr>
          <p:nvPr/>
        </p:nvSpPr>
        <p:spPr>
          <a:xfrm>
            <a:off x="528506" y="2874380"/>
            <a:ext cx="10596694" cy="70451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Tal informação, como definida aqui, deve ser de alguma forma processada e, portanto, possuir uma fonte coerente de processamento, afim de poder ser manifestada em uma realidade física mensurável.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3F18F50F-C134-6FFA-6426-428733EB21BF}"/>
              </a:ext>
            </a:extLst>
          </p:cNvPr>
          <p:cNvSpPr txBox="1">
            <a:spLocks/>
          </p:cNvSpPr>
          <p:nvPr/>
        </p:nvSpPr>
        <p:spPr>
          <a:xfrm>
            <a:off x="290539" y="3697899"/>
            <a:ext cx="10834661" cy="70451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Que estados de influência devem sair ganhando, os movimentos microscópios dentro do motor que podem girar a sala, ou a relatividade macroscópica inerte na estrutura global, devido a falta de massas ou referenciais absolutos externos?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8D06978-D9A3-366D-783F-D95C54FA112D}"/>
              </a:ext>
            </a:extLst>
          </p:cNvPr>
          <p:cNvSpPr txBox="1">
            <a:spLocks/>
          </p:cNvSpPr>
          <p:nvPr/>
        </p:nvSpPr>
        <p:spPr>
          <a:xfrm>
            <a:off x="451328" y="5008416"/>
            <a:ext cx="10058400" cy="70451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Inércia: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inércia deve ser pensada aqui como um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empreendimento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necessário ao domínio de manifestação para processar e manifestar qualquer realidade física coerente.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866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48" y="426844"/>
            <a:ext cx="10058400" cy="748454"/>
          </a:xfrm>
        </p:spPr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Considerações</a:t>
            </a:r>
            <a:r>
              <a:rPr lang="en-US" sz="4000" b="1" dirty="0">
                <a:latin typeface="Arial"/>
                <a:cs typeface="Calibri Light"/>
              </a:rPr>
              <a:t> </a:t>
            </a:r>
            <a:r>
              <a:rPr lang="en-US" sz="4000" b="1" dirty="0" err="1">
                <a:latin typeface="Arial"/>
                <a:cs typeface="Calibri Light"/>
              </a:rPr>
              <a:t>finais</a:t>
            </a:r>
            <a:r>
              <a:rPr lang="en-US" sz="4000" b="1" dirty="0">
                <a:latin typeface="Arial"/>
                <a:cs typeface="Calibri Ligh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5" y="1887523"/>
            <a:ext cx="10677508" cy="4048683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provisoriamente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dominante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científico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é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Newtoniana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previsão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fenômenos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simplicidade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previsões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relacional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praticamente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idênticas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newtoniana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 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arcabouço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teórico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bastante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considerar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existência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referenciais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absolutos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previsões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relacional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teste, pois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ordens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grandeza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definidas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equação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  <a:p>
            <a:endParaRPr lang="en-US" sz="3200" dirty="0">
              <a:latin typeface="Arial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12E721-AA26-FAE5-0117-3648D9E1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343" y="3996907"/>
            <a:ext cx="424221" cy="4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Referências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KEETON, Charles. 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Astrophysics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2014.</a:t>
            </a:r>
            <a:endParaRPr lang="pt-BR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Newton, Principia - Princípios Matemáticos de Filosofia Natural (Nova </a:t>
            </a:r>
            <a:r>
              <a:rPr lang="pt-BR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StellalEdusp</a:t>
            </a: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São Paulo, 1990), Tradução de T. S. F. Ricci, L. G. Brunet, S. T. </a:t>
            </a:r>
            <a:r>
              <a:rPr lang="pt-BR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Ghering</a:t>
            </a: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 M. H. c. Celia.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K. T. Assis. Mecânica Relacional (Centro de lógica, epistemologia e história da ciência – Unicamp, Campinas, 1998), Volume 22, Coleção CLE.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NUSSENZVEIG, 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Herch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Moysés. Curso de física básica: Ótica, relatividade, física quântica (vol. 4). Editora </a:t>
            </a:r>
            <a:r>
              <a:rPr lang="pt-BR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Blucher</a:t>
            </a:r>
            <a:r>
              <a:rPr lang="pt-BR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2014.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libri"/>
              <a:cs typeface="Calibri"/>
            </a:endParaRPr>
          </a:p>
          <a:p>
            <a:endParaRPr lang="en-US" sz="32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17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Sumário</a:t>
            </a:r>
            <a:r>
              <a:rPr lang="en-US" sz="4000" b="1" dirty="0">
                <a:latin typeface="Arial"/>
                <a:cs typeface="Calibri Light"/>
              </a:rPr>
              <a:t> 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Introdução</a:t>
            </a:r>
            <a:r>
              <a:rPr lang="en-US" sz="3200" dirty="0">
                <a:latin typeface="Arial"/>
                <a:cs typeface="Calibri"/>
              </a:rPr>
              <a:t> 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Objetivos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O </a:t>
            </a:r>
            <a:r>
              <a:rPr lang="en-US" sz="3200" dirty="0" err="1">
                <a:latin typeface="Arial"/>
                <a:cs typeface="Calibri"/>
              </a:rPr>
              <a:t>espaço</a:t>
            </a: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absoluto</a:t>
            </a:r>
            <a:r>
              <a:rPr lang="en-US" sz="3200" dirty="0">
                <a:latin typeface="Arial"/>
                <a:cs typeface="Calibri"/>
              </a:rPr>
              <a:t> e a </a:t>
            </a:r>
            <a:r>
              <a:rPr lang="en-US" sz="3200" dirty="0" err="1">
                <a:latin typeface="Arial"/>
                <a:cs typeface="Calibri"/>
              </a:rPr>
              <a:t>experiência</a:t>
            </a:r>
            <a:r>
              <a:rPr lang="en-US" sz="3200" dirty="0">
                <a:latin typeface="Arial"/>
                <a:cs typeface="Calibri"/>
              </a:rPr>
              <a:t> do </a:t>
            </a:r>
            <a:r>
              <a:rPr lang="en-US" sz="3200" dirty="0" err="1">
                <a:latin typeface="Arial"/>
                <a:cs typeface="Calibri"/>
              </a:rPr>
              <a:t>balde</a:t>
            </a:r>
            <a:r>
              <a:rPr lang="en-US" sz="3200" dirty="0">
                <a:latin typeface="Arial"/>
                <a:cs typeface="Calibri"/>
              </a:rPr>
              <a:t> de Newton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Mecânica</a:t>
            </a: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Relacional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Tabela</a:t>
            </a:r>
            <a:r>
              <a:rPr lang="en-US" sz="3200" dirty="0">
                <a:latin typeface="Arial"/>
                <a:cs typeface="Calibri"/>
              </a:rPr>
              <a:t> de </a:t>
            </a:r>
            <a:r>
              <a:rPr lang="en-US" sz="3200" dirty="0" err="1">
                <a:latin typeface="Arial"/>
                <a:cs typeface="Calibri"/>
              </a:rPr>
              <a:t>Comparação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Espaço</a:t>
            </a:r>
            <a:r>
              <a:rPr lang="en-US" sz="3200" dirty="0">
                <a:latin typeface="Arial"/>
                <a:cs typeface="Calibri"/>
              </a:rPr>
              <a:t> de </a:t>
            </a:r>
            <a:r>
              <a:rPr lang="en-US" sz="3200" dirty="0" err="1">
                <a:latin typeface="Arial"/>
                <a:cs typeface="Calibri"/>
              </a:rPr>
              <a:t>manifestação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Considerações</a:t>
            </a: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finais</a:t>
            </a:r>
            <a:endParaRPr lang="en-US" sz="3200" dirty="0">
              <a:latin typeface="Arial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Referencias</a:t>
            </a:r>
            <a:r>
              <a:rPr lang="en-US" sz="3200" dirty="0">
                <a:latin typeface="Arial"/>
                <a:cs typeface="Calibri"/>
              </a:rPr>
              <a:t> </a:t>
            </a:r>
            <a:r>
              <a:rPr lang="en-US" sz="3200" dirty="0" err="1">
                <a:latin typeface="Arial"/>
                <a:cs typeface="Calibri"/>
              </a:rPr>
              <a:t>bibliográficas</a:t>
            </a:r>
            <a:endParaRPr lang="en-US" sz="32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3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-497945"/>
            <a:ext cx="10058400" cy="1450757"/>
          </a:xfrm>
        </p:spPr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5" y="1140365"/>
            <a:ext cx="11819236" cy="5126211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sz="2800" b="1" dirty="0" err="1">
                <a:latin typeface="Arial"/>
                <a:cs typeface="Calibri"/>
              </a:rPr>
              <a:t>Justificativa</a:t>
            </a:r>
            <a:r>
              <a:rPr lang="en-US" sz="2800" b="1" dirty="0">
                <a:latin typeface="Arial"/>
                <a:cs typeface="Calibri"/>
              </a:rPr>
              <a:t>: </a:t>
            </a:r>
          </a:p>
          <a:p>
            <a:endParaRPr lang="en-US" sz="1500" dirty="0">
              <a:latin typeface="Arial"/>
              <a:cs typeface="Calibri"/>
            </a:endParaRPr>
          </a:p>
          <a:p>
            <a:r>
              <a:rPr lang="en-US" sz="1500" dirty="0">
                <a:latin typeface="Arial"/>
                <a:cs typeface="Calibri"/>
              </a:rPr>
              <a:t>Isaac Newton (</a:t>
            </a:r>
            <a:r>
              <a:rPr lang="en-US" sz="1500" dirty="0" err="1">
                <a:latin typeface="Arial"/>
                <a:cs typeface="Calibri"/>
              </a:rPr>
              <a:t>Princípios</a:t>
            </a:r>
            <a:r>
              <a:rPr lang="en-US" sz="1500" dirty="0">
                <a:latin typeface="Arial"/>
                <a:cs typeface="Calibri"/>
              </a:rPr>
              <a:t> </a:t>
            </a:r>
            <a:r>
              <a:rPr lang="en-US" sz="1500" dirty="0" err="1">
                <a:latin typeface="Arial"/>
                <a:cs typeface="Calibri"/>
              </a:rPr>
              <a:t>Matemáticos</a:t>
            </a:r>
            <a:r>
              <a:rPr lang="en-US" sz="1500" dirty="0">
                <a:latin typeface="Arial"/>
                <a:cs typeface="Calibri"/>
              </a:rPr>
              <a:t> da </a:t>
            </a:r>
            <a:r>
              <a:rPr lang="en-US" sz="1500" dirty="0" err="1">
                <a:latin typeface="Arial"/>
                <a:cs typeface="Calibri"/>
              </a:rPr>
              <a:t>Filosofia</a:t>
            </a:r>
            <a:r>
              <a:rPr lang="en-US" sz="1500" dirty="0">
                <a:latin typeface="Arial"/>
                <a:cs typeface="Calibri"/>
              </a:rPr>
              <a:t> Natural - 1687)</a:t>
            </a:r>
          </a:p>
          <a:p>
            <a:r>
              <a:rPr lang="en-US" sz="1500" dirty="0">
                <a:latin typeface="Arial"/>
                <a:cs typeface="Calibri"/>
              </a:rPr>
              <a:t>André Kock Torre de Assis (</a:t>
            </a:r>
            <a:r>
              <a:rPr lang="en-US" sz="1500" dirty="0" err="1">
                <a:latin typeface="Arial"/>
                <a:cs typeface="Calibri"/>
              </a:rPr>
              <a:t>Mecânica</a:t>
            </a:r>
            <a:r>
              <a:rPr lang="en-US" sz="1500" dirty="0">
                <a:latin typeface="Arial"/>
                <a:cs typeface="Calibri"/>
              </a:rPr>
              <a:t> </a:t>
            </a:r>
            <a:r>
              <a:rPr lang="en-US" sz="1500" dirty="0" err="1">
                <a:latin typeface="Arial"/>
                <a:cs typeface="Calibri"/>
              </a:rPr>
              <a:t>Relacional</a:t>
            </a:r>
            <a:r>
              <a:rPr lang="en-US" sz="1500" dirty="0">
                <a:latin typeface="Arial"/>
                <a:cs typeface="Calibri"/>
              </a:rPr>
              <a:t> - 1998): O EXPERIMENTO DO BALDE DE NEWTON</a:t>
            </a:r>
          </a:p>
          <a:p>
            <a:endParaRPr lang="en-US" sz="2100" b="1" dirty="0">
              <a:latin typeface="Arial"/>
              <a:cs typeface="Calibri"/>
            </a:endParaRPr>
          </a:p>
          <a:p>
            <a:pPr algn="just"/>
            <a:r>
              <a:rPr lang="en-US" sz="1600" b="1" dirty="0">
                <a:latin typeface="Arial"/>
                <a:cs typeface="Calibri"/>
              </a:rPr>
              <a:t> </a:t>
            </a:r>
            <a:r>
              <a:rPr lang="en-US" sz="1800" b="1" dirty="0" err="1">
                <a:latin typeface="Arial"/>
                <a:cs typeface="Calibri"/>
              </a:rPr>
              <a:t>Análise</a:t>
            </a:r>
            <a:r>
              <a:rPr lang="en-US" sz="1800" b="1" dirty="0">
                <a:latin typeface="Arial"/>
                <a:cs typeface="Calibri"/>
              </a:rPr>
              <a:t> de </a:t>
            </a:r>
            <a:r>
              <a:rPr lang="en-US" sz="1800" b="1" dirty="0" err="1">
                <a:latin typeface="Arial"/>
                <a:cs typeface="Calibri"/>
              </a:rPr>
              <a:t>possíveis</a:t>
            </a:r>
            <a:r>
              <a:rPr lang="en-US" sz="1800" b="1" dirty="0">
                <a:latin typeface="Arial"/>
                <a:cs typeface="Calibri"/>
              </a:rPr>
              <a:t> </a:t>
            </a:r>
            <a:r>
              <a:rPr lang="en-US" sz="1800" b="1" dirty="0" err="1">
                <a:latin typeface="Arial"/>
                <a:cs typeface="Calibri"/>
              </a:rPr>
              <a:t>cenários</a:t>
            </a:r>
            <a:r>
              <a:rPr lang="en-US" sz="1800" b="1" dirty="0">
                <a:latin typeface="Arial"/>
                <a:cs typeface="Calibri"/>
              </a:rPr>
              <a:t> para a </a:t>
            </a:r>
            <a:r>
              <a:rPr lang="en-US" sz="1800" b="1" dirty="0" err="1">
                <a:latin typeface="Arial"/>
                <a:cs typeface="Calibri"/>
              </a:rPr>
              <a:t>expansão</a:t>
            </a:r>
            <a:r>
              <a:rPr lang="en-US" sz="1800" b="1" dirty="0">
                <a:latin typeface="Arial"/>
                <a:cs typeface="Calibri"/>
              </a:rPr>
              <a:t> </a:t>
            </a:r>
            <a:r>
              <a:rPr lang="en-US" sz="1800" b="1" dirty="0" err="1">
                <a:latin typeface="Arial"/>
                <a:cs typeface="Calibri"/>
              </a:rPr>
              <a:t>acelerada</a:t>
            </a:r>
            <a:r>
              <a:rPr lang="en-US" sz="1800" b="1" dirty="0">
                <a:latin typeface="Arial"/>
                <a:cs typeface="Calibri"/>
              </a:rPr>
              <a:t> do </a:t>
            </a:r>
            <a:r>
              <a:rPr lang="en-US" sz="1800" b="1" dirty="0" err="1">
                <a:latin typeface="Arial"/>
                <a:cs typeface="Calibri"/>
              </a:rPr>
              <a:t>Universo</a:t>
            </a:r>
            <a:r>
              <a:rPr lang="en-US" sz="1800" b="1" dirty="0">
                <a:latin typeface="Arial"/>
                <a:cs typeface="Calibri"/>
              </a:rPr>
              <a:t>:</a:t>
            </a:r>
          </a:p>
          <a:p>
            <a:pPr algn="just"/>
            <a:r>
              <a:rPr lang="en-US" sz="1800" b="1" dirty="0">
                <a:latin typeface="Arial"/>
                <a:cs typeface="Calibri"/>
              </a:rPr>
              <a:t> </a:t>
            </a:r>
            <a:r>
              <a:rPr lang="en-US" sz="1800" dirty="0">
                <a:latin typeface="Arial"/>
                <a:cs typeface="Calibri"/>
              </a:rPr>
              <a:t>- A </a:t>
            </a:r>
            <a:r>
              <a:rPr lang="en-US" sz="1800" dirty="0" err="1">
                <a:latin typeface="Arial"/>
                <a:cs typeface="Calibri"/>
              </a:rPr>
              <a:t>expansão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acelerada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poderia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estar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relacionada</a:t>
            </a:r>
            <a:r>
              <a:rPr lang="en-US" sz="1800" dirty="0">
                <a:latin typeface="Arial"/>
                <a:cs typeface="Calibri"/>
              </a:rPr>
              <a:t> a um </a:t>
            </a:r>
            <a:r>
              <a:rPr lang="en-US" sz="1800" dirty="0" err="1">
                <a:latin typeface="Arial"/>
                <a:cs typeface="Calibri"/>
              </a:rPr>
              <a:t>movimento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giratório</a:t>
            </a:r>
            <a:r>
              <a:rPr lang="en-US" sz="1800" dirty="0">
                <a:latin typeface="Arial"/>
                <a:cs typeface="Calibri"/>
              </a:rPr>
              <a:t> do </a:t>
            </a:r>
            <a:r>
              <a:rPr lang="en-US" sz="1800" dirty="0" err="1">
                <a:latin typeface="Arial"/>
                <a:cs typeface="Calibri"/>
              </a:rPr>
              <a:t>Universo</a:t>
            </a:r>
            <a:r>
              <a:rPr lang="en-US" sz="1800" dirty="0">
                <a:latin typeface="Arial"/>
                <a:cs typeface="Calibri"/>
              </a:rPr>
              <a:t>?</a:t>
            </a:r>
          </a:p>
          <a:p>
            <a:pPr algn="just"/>
            <a:r>
              <a:rPr lang="en-US" sz="1800" dirty="0">
                <a:latin typeface="Arial"/>
                <a:cs typeface="Calibri"/>
              </a:rPr>
              <a:t> - A </a:t>
            </a:r>
            <a:r>
              <a:rPr lang="en-US" sz="1800" dirty="0" err="1">
                <a:latin typeface="Arial"/>
                <a:cs typeface="Calibri"/>
              </a:rPr>
              <a:t>constante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cosmológica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poderia</a:t>
            </a:r>
            <a:r>
              <a:rPr lang="en-US" sz="1800" dirty="0">
                <a:latin typeface="Arial"/>
                <a:cs typeface="Calibri"/>
              </a:rPr>
              <a:t> ser </a:t>
            </a:r>
            <a:r>
              <a:rPr lang="en-US" sz="1800" dirty="0" err="1">
                <a:latin typeface="Arial"/>
                <a:cs typeface="Calibri"/>
              </a:rPr>
              <a:t>pensada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como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uma</a:t>
            </a:r>
            <a:r>
              <a:rPr lang="en-US" sz="1800" dirty="0">
                <a:latin typeface="Arial"/>
                <a:cs typeface="Calibri"/>
              </a:rPr>
              <a:t> </a:t>
            </a:r>
            <a:r>
              <a:rPr lang="en-US" sz="1800" dirty="0" err="1">
                <a:latin typeface="Arial"/>
                <a:cs typeface="Calibri"/>
              </a:rPr>
              <a:t>métrica</a:t>
            </a:r>
            <a:r>
              <a:rPr lang="en-US" sz="1800" dirty="0">
                <a:latin typeface="Arial"/>
                <a:cs typeface="Calibri"/>
              </a:rPr>
              <a:t> de </a:t>
            </a:r>
            <a:r>
              <a:rPr lang="en-US" sz="1800" dirty="0" err="1">
                <a:latin typeface="Arial"/>
                <a:cs typeface="Calibri"/>
              </a:rPr>
              <a:t>diferênças</a:t>
            </a:r>
            <a:r>
              <a:rPr lang="en-US" sz="1800" dirty="0">
                <a:latin typeface="Arial"/>
                <a:cs typeface="Calibri"/>
              </a:rPr>
              <a:t> de </a:t>
            </a:r>
            <a:r>
              <a:rPr lang="en-US" sz="1800" dirty="0" err="1">
                <a:latin typeface="Arial"/>
                <a:cs typeface="Calibri"/>
              </a:rPr>
              <a:t>densidade</a:t>
            </a:r>
            <a:r>
              <a:rPr lang="en-US" sz="1800" dirty="0">
                <a:latin typeface="Arial"/>
                <a:cs typeface="Calibri"/>
              </a:rPr>
              <a:t> de </a:t>
            </a:r>
            <a:r>
              <a:rPr lang="en-US" sz="1800" dirty="0" err="1">
                <a:latin typeface="Arial"/>
                <a:cs typeface="Calibri"/>
              </a:rPr>
              <a:t>energia</a:t>
            </a:r>
            <a:r>
              <a:rPr lang="en-US" sz="1800" dirty="0">
                <a:latin typeface="Arial"/>
                <a:cs typeface="Calibri"/>
              </a:rPr>
              <a:t>? </a:t>
            </a:r>
          </a:p>
          <a:p>
            <a:pPr marL="0" indent="0" algn="just">
              <a:buNone/>
            </a:pPr>
            <a:endParaRPr lang="en-US" sz="1600" dirty="0">
              <a:latin typeface="Arial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latin typeface="Arial"/>
                <a:cs typeface="Calibri"/>
              </a:rPr>
              <a:t> </a:t>
            </a:r>
            <a:r>
              <a:rPr lang="en-US" sz="2800" b="1" dirty="0" err="1">
                <a:latin typeface="Arial"/>
                <a:cs typeface="Calibri"/>
              </a:rPr>
              <a:t>Problema</a:t>
            </a:r>
            <a:r>
              <a:rPr lang="en-US" sz="2800" b="1" dirty="0">
                <a:latin typeface="Arial"/>
                <a:cs typeface="Calibri"/>
              </a:rPr>
              <a:t>: o </a:t>
            </a:r>
            <a:r>
              <a:rPr lang="en-US" sz="2800" b="1" dirty="0" err="1">
                <a:latin typeface="Arial"/>
                <a:cs typeface="Calibri"/>
              </a:rPr>
              <a:t>espaço</a:t>
            </a:r>
            <a:r>
              <a:rPr lang="en-US" sz="2800" b="1" dirty="0">
                <a:latin typeface="Arial"/>
                <a:cs typeface="Calibri"/>
              </a:rPr>
              <a:t> é </a:t>
            </a:r>
            <a:r>
              <a:rPr lang="en-US" sz="2800" b="1" dirty="0" err="1">
                <a:latin typeface="Arial"/>
                <a:cs typeface="Calibri"/>
              </a:rPr>
              <a:t>ou</a:t>
            </a:r>
            <a:r>
              <a:rPr lang="en-US" sz="2800" b="1" dirty="0">
                <a:latin typeface="Arial"/>
                <a:cs typeface="Calibri"/>
              </a:rPr>
              <a:t> </a:t>
            </a:r>
            <a:r>
              <a:rPr lang="en-US" sz="2800" b="1" dirty="0" err="1">
                <a:latin typeface="Arial"/>
                <a:cs typeface="Calibri"/>
              </a:rPr>
              <a:t>não</a:t>
            </a:r>
            <a:r>
              <a:rPr lang="en-US" sz="2800" b="1" dirty="0">
                <a:latin typeface="Arial"/>
                <a:cs typeface="Calibri"/>
              </a:rPr>
              <a:t> </a:t>
            </a:r>
            <a:r>
              <a:rPr lang="en-US" sz="2800" b="1" dirty="0" err="1">
                <a:latin typeface="Arial"/>
                <a:cs typeface="Calibri"/>
              </a:rPr>
              <a:t>absoluto</a:t>
            </a:r>
            <a:r>
              <a:rPr lang="en-US" sz="2800" b="1" dirty="0">
                <a:latin typeface="Arial"/>
                <a:cs typeface="Calibri"/>
              </a:rPr>
              <a:t>?</a:t>
            </a:r>
            <a:endParaRPr lang="en-US" sz="2800" dirty="0">
              <a:latin typeface="Arial"/>
              <a:cs typeface="Calibri"/>
            </a:endParaRPr>
          </a:p>
          <a:p>
            <a:endParaRPr lang="en-US" sz="3200" dirty="0">
              <a:latin typeface="Arial"/>
              <a:cs typeface="Calibri"/>
            </a:endParaRPr>
          </a:p>
          <a:p>
            <a:r>
              <a:rPr lang="en-US" sz="2800" b="1" dirty="0" err="1">
                <a:latin typeface="Arial"/>
                <a:cs typeface="Calibri"/>
              </a:rPr>
              <a:t>Hipótese</a:t>
            </a:r>
            <a:r>
              <a:rPr lang="en-US" sz="2800" b="1" dirty="0">
                <a:latin typeface="Arial"/>
                <a:cs typeface="Calibri"/>
              </a:rPr>
              <a:t>: Um </a:t>
            </a:r>
            <a:r>
              <a:rPr lang="en-US" sz="2800" b="1" dirty="0" err="1">
                <a:latin typeface="Arial"/>
                <a:cs typeface="Calibri"/>
              </a:rPr>
              <a:t>domínio</a:t>
            </a:r>
            <a:r>
              <a:rPr lang="en-US" sz="2800" b="1" dirty="0">
                <a:latin typeface="Arial"/>
                <a:cs typeface="Calibri"/>
              </a:rPr>
              <a:t> de </a:t>
            </a:r>
            <a:r>
              <a:rPr lang="en-US" sz="2800" b="1" dirty="0" err="1">
                <a:latin typeface="Arial"/>
                <a:cs typeface="Calibri"/>
              </a:rPr>
              <a:t>manifestação</a:t>
            </a:r>
            <a:r>
              <a:rPr lang="en-US" sz="2800" b="1" dirty="0">
                <a:latin typeface="Arial"/>
                <a:cs typeface="Calibri"/>
              </a:rPr>
              <a:t> da </a:t>
            </a:r>
            <a:r>
              <a:rPr lang="en-US" sz="2800" b="1" dirty="0" err="1">
                <a:latin typeface="Arial"/>
                <a:cs typeface="Calibri"/>
              </a:rPr>
              <a:t>existência</a:t>
            </a:r>
            <a:r>
              <a:rPr lang="en-US" sz="2800" b="1" dirty="0">
                <a:latin typeface="Arial"/>
                <a:cs typeface="Calibri"/>
              </a:rPr>
              <a:t>?</a:t>
            </a:r>
            <a:endParaRPr lang="en-US" sz="2800" dirty="0">
              <a:latin typeface="Arial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E9373D4-388C-8AE7-51A8-D2ADBAADE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10" y="591424"/>
            <a:ext cx="2138108" cy="244664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5F0062F-6E32-2F80-6B34-3F515DDD36FD}"/>
              </a:ext>
            </a:extLst>
          </p:cNvPr>
          <p:cNvSpPr txBox="1"/>
          <p:nvPr/>
        </p:nvSpPr>
        <p:spPr>
          <a:xfrm>
            <a:off x="9123844" y="253530"/>
            <a:ext cx="377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Figura 1 – livro Mecânica Relacional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B53CCB0-F349-1267-EDF9-9CABC30E9D9D}"/>
              </a:ext>
            </a:extLst>
          </p:cNvPr>
          <p:cNvSpPr txBox="1"/>
          <p:nvPr/>
        </p:nvSpPr>
        <p:spPr>
          <a:xfrm>
            <a:off x="9835783" y="3038070"/>
            <a:ext cx="377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Fonte – capa do livro.</a:t>
            </a:r>
          </a:p>
        </p:txBody>
      </p:sp>
    </p:spTree>
    <p:extLst>
      <p:ext uri="{BB962C8B-B14F-4D97-AF65-F5344CB8AC3E}">
        <p14:creationId xmlns:p14="http://schemas.microsoft.com/office/powerpoint/2010/main" val="245662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89" y="-797410"/>
            <a:ext cx="10058400" cy="1450757"/>
          </a:xfrm>
        </p:spPr>
        <p:txBody>
          <a:bodyPr/>
          <a:lstStyle/>
          <a:p>
            <a:r>
              <a:rPr lang="en-US" sz="4000" b="1" dirty="0" err="1">
                <a:latin typeface="Arial"/>
                <a:cs typeface="Calibri Light"/>
              </a:rPr>
              <a:t>Objetivos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84CA-978E-4167-BA85-BC38D8EE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4" y="787570"/>
            <a:ext cx="10805020" cy="4115795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Geral: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Newton, tanto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Newtoniana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Mecânica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relacional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puramente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relativo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com vistas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compreender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inércia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/>
                <a:cs typeface="Arial"/>
              </a:rPr>
              <a:t>Específicos</a:t>
            </a:r>
            <a:r>
              <a:rPr lang="en-US" sz="2400" dirty="0">
                <a:latin typeface="Arial"/>
                <a:cs typeface="Arial"/>
              </a:rPr>
              <a:t>: </a:t>
            </a:r>
            <a:endParaRPr lang="en-US" sz="2400" dirty="0">
              <a:ea typeface="+mn-lt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+mn-lt"/>
                <a:cs typeface="+mn-lt"/>
              </a:rPr>
              <a:t> -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Apresentar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uma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simulação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baseada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experimento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balde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Newton que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facilita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visualização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série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movimentos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pensado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experimento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Apresentar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uma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hipótese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possa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ajudar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vislumbrar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qual dos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dois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paradigmas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respondem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melhor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realidade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/>
              <a:cs typeface="Calibri"/>
            </a:endParaRPr>
          </a:p>
          <a:p>
            <a:endParaRPr lang="en-US" sz="3200" b="1" dirty="0">
              <a:latin typeface="Arial"/>
              <a:cs typeface="Calibri"/>
            </a:endParaRPr>
          </a:p>
          <a:p>
            <a:endParaRPr lang="en-US" sz="3200" dirty="0">
              <a:latin typeface="Arial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8DE084-1D04-0927-9588-220ADFFF5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06" y="4205912"/>
            <a:ext cx="3137483" cy="176483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5197B2-891D-212B-4A28-8374FA3FD5C2}"/>
              </a:ext>
            </a:extLst>
          </p:cNvPr>
          <p:cNvSpPr txBox="1"/>
          <p:nvPr/>
        </p:nvSpPr>
        <p:spPr>
          <a:xfrm>
            <a:off x="1491906" y="3944302"/>
            <a:ext cx="2866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Figura 2 – Câmara girante usada na simulação.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FADF197-683D-277A-81CB-FE0ABE49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31" y="4467522"/>
            <a:ext cx="4475527" cy="170585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F27D617-48E4-60DF-8C9A-87078B426FD1}"/>
              </a:ext>
            </a:extLst>
          </p:cNvPr>
          <p:cNvSpPr txBox="1"/>
          <p:nvPr/>
        </p:nvSpPr>
        <p:spPr>
          <a:xfrm>
            <a:off x="6432195" y="4205912"/>
            <a:ext cx="3350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Figura 3 – Principais instantâneos no balde de Newton.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4D8EB5-63CF-DCA1-CC8A-0B7611E210CB}"/>
              </a:ext>
            </a:extLst>
          </p:cNvPr>
          <p:cNvSpPr txBox="1"/>
          <p:nvPr/>
        </p:nvSpPr>
        <p:spPr>
          <a:xfrm>
            <a:off x="2031358" y="5939625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Screenshot</a:t>
            </a:r>
            <a:r>
              <a:rPr lang="pt-BR" sz="1100" dirty="0"/>
              <a:t> do programa.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5BDFC33-255D-5B98-2425-C3D71FAB63FB}"/>
              </a:ext>
            </a:extLst>
          </p:cNvPr>
          <p:cNvSpPr txBox="1"/>
          <p:nvPr/>
        </p:nvSpPr>
        <p:spPr>
          <a:xfrm>
            <a:off x="7242319" y="6042064"/>
            <a:ext cx="1784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Fonte: Adaptação do autor. </a:t>
            </a:r>
          </a:p>
        </p:txBody>
      </p:sp>
    </p:spTree>
    <p:extLst>
      <p:ext uri="{BB962C8B-B14F-4D97-AF65-F5344CB8AC3E}">
        <p14:creationId xmlns:p14="http://schemas.microsoft.com/office/powerpoint/2010/main" val="84939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D8B8D585-0A06-26D6-9D23-9FC27233A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76" y="1910941"/>
            <a:ext cx="5805913" cy="3265826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9A40B81-E024-3DCC-30E5-36086CAC870B}"/>
              </a:ext>
            </a:extLst>
          </p:cNvPr>
          <p:cNvSpPr txBox="1"/>
          <p:nvPr/>
        </p:nvSpPr>
        <p:spPr>
          <a:xfrm>
            <a:off x="3896842" y="1695752"/>
            <a:ext cx="4124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Figura 4 –  espaço absoluto e referenciais inerciais – imagem ilustrativa.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6B799E-76F7-7CEE-DDA2-616BFC25D110}"/>
              </a:ext>
            </a:extLst>
          </p:cNvPr>
          <p:cNvSpPr txBox="1"/>
          <p:nvPr/>
        </p:nvSpPr>
        <p:spPr>
          <a:xfrm>
            <a:off x="4908958" y="5128381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</a:t>
            </a:r>
            <a:r>
              <a:rPr lang="pt-BR" sz="1000" dirty="0" err="1"/>
              <a:t>screenshot</a:t>
            </a:r>
            <a:r>
              <a:rPr lang="pt-BR" sz="1000" dirty="0"/>
              <a:t> do Software UPBGE.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174979-F21B-3035-D5BC-051263D1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25" y="988906"/>
            <a:ext cx="11012750" cy="52032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/>
                <a:cs typeface="Calibri Light"/>
              </a:rPr>
              <a:t>O </a:t>
            </a:r>
            <a:r>
              <a:rPr lang="en-US" sz="3200" b="1" dirty="0" err="1">
                <a:latin typeface="Arial"/>
                <a:cs typeface="Calibri Light"/>
              </a:rPr>
              <a:t>espaço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absoluto</a:t>
            </a:r>
            <a:r>
              <a:rPr lang="en-US" sz="3200" b="1" dirty="0">
                <a:latin typeface="Arial"/>
                <a:cs typeface="Calibri Light"/>
              </a:rPr>
              <a:t> e a </a:t>
            </a:r>
            <a:r>
              <a:rPr lang="en-US" sz="3200" b="1" dirty="0" err="1">
                <a:latin typeface="Arial"/>
                <a:cs typeface="Calibri Light"/>
              </a:rPr>
              <a:t>experiência</a:t>
            </a:r>
            <a:r>
              <a:rPr lang="en-US" sz="3200" b="1" dirty="0">
                <a:latin typeface="Arial"/>
                <a:cs typeface="Calibri Light"/>
              </a:rPr>
              <a:t> do </a:t>
            </a:r>
            <a:r>
              <a:rPr lang="en-US" sz="3200" b="1" dirty="0" err="1">
                <a:latin typeface="Arial"/>
                <a:cs typeface="Calibri Light"/>
              </a:rPr>
              <a:t>balde</a:t>
            </a:r>
            <a:r>
              <a:rPr lang="en-US" sz="3200" b="1" dirty="0">
                <a:latin typeface="Arial"/>
                <a:cs typeface="Calibri Light"/>
              </a:rPr>
              <a:t> de Newton</a:t>
            </a:r>
            <a:endParaRPr lang="en-US" sz="3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EC649A-0CF8-BF41-628B-48152148F40D}"/>
              </a:ext>
            </a:extLst>
          </p:cNvPr>
          <p:cNvSpPr txBox="1"/>
          <p:nvPr/>
        </p:nvSpPr>
        <p:spPr>
          <a:xfrm>
            <a:off x="250854" y="5391956"/>
            <a:ext cx="1141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espaço absoluto é, segundo Newton, em sua própria natureza,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sem relação com qualquer coisa externa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homogêneo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imóvel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 sendo um referencial inercial, porém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impossível determinar sua velocidade em relação</a:t>
            </a:r>
          </a:p>
          <a:p>
            <a:pPr algn="ctr"/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a nenhum outro referencial inercial.</a:t>
            </a:r>
          </a:p>
        </p:txBody>
      </p:sp>
    </p:spTree>
    <p:extLst>
      <p:ext uri="{BB962C8B-B14F-4D97-AF65-F5344CB8AC3E}">
        <p14:creationId xmlns:p14="http://schemas.microsoft.com/office/powerpoint/2010/main" val="407471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D5BD-6722-4F87-B598-BD49D1D1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" y="444194"/>
            <a:ext cx="11308360" cy="6253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/>
                <a:cs typeface="Calibri Light"/>
              </a:rPr>
              <a:t>O </a:t>
            </a:r>
            <a:r>
              <a:rPr lang="en-US" sz="3200" b="1" dirty="0" err="1">
                <a:latin typeface="Arial"/>
                <a:cs typeface="Calibri Light"/>
              </a:rPr>
              <a:t>espaço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absoluto</a:t>
            </a:r>
            <a:r>
              <a:rPr lang="en-US" sz="3200" b="1" dirty="0">
                <a:latin typeface="Arial"/>
                <a:cs typeface="Calibri Light"/>
              </a:rPr>
              <a:t> e o </a:t>
            </a:r>
            <a:r>
              <a:rPr lang="en-US" sz="3200" b="1" dirty="0" err="1">
                <a:latin typeface="Arial"/>
                <a:cs typeface="Calibri Light"/>
              </a:rPr>
              <a:t>experimento</a:t>
            </a:r>
            <a:r>
              <a:rPr lang="en-US" sz="3200" b="1" dirty="0">
                <a:latin typeface="Arial"/>
                <a:cs typeface="Calibri Light"/>
              </a:rPr>
              <a:t> do </a:t>
            </a:r>
            <a:r>
              <a:rPr lang="en-US" sz="3200" b="1" dirty="0" err="1">
                <a:latin typeface="Arial"/>
                <a:cs typeface="Calibri Light"/>
              </a:rPr>
              <a:t>balde</a:t>
            </a:r>
            <a:r>
              <a:rPr lang="en-US" sz="3200" b="1" dirty="0">
                <a:latin typeface="Arial"/>
                <a:cs typeface="Calibri Light"/>
              </a:rPr>
              <a:t> de Newton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6A6CE1-7EF8-2A42-23E9-65810B4AA772}"/>
              </a:ext>
            </a:extLst>
          </p:cNvPr>
          <p:cNvSpPr txBox="1">
            <a:spLocks/>
          </p:cNvSpPr>
          <p:nvPr/>
        </p:nvSpPr>
        <p:spPr>
          <a:xfrm>
            <a:off x="148485" y="121171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Arial"/>
              <a:cs typeface="Calibri Light"/>
            </a:endParaRPr>
          </a:p>
          <a:p>
            <a:endParaRPr lang="en-US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2FCB7A-7E2F-F477-4C2B-551F8F8E3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74" y="3613426"/>
            <a:ext cx="5084389" cy="19379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9A855A-2349-D7B8-DFF6-D9CA86D22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91" y="5391150"/>
            <a:ext cx="1434168" cy="3203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0E63BA3-ECC9-3DEA-1FAA-7ED76AEC1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325" y="5391150"/>
            <a:ext cx="969715" cy="3179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BFAC12-1D2D-CF95-31B4-D339751DF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389" y="5388219"/>
            <a:ext cx="1042474" cy="32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EBC4BF9-05E2-C9FD-ED7E-42E591E26226}"/>
                  </a:ext>
                </a:extLst>
              </p:cNvPr>
              <p:cNvSpPr txBox="1"/>
              <p:nvPr/>
            </p:nvSpPr>
            <p:spPr>
              <a:xfrm>
                <a:off x="3581424" y="3480591"/>
                <a:ext cx="267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EBC4BF9-05E2-C9FD-ED7E-42E591E26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24" y="3480591"/>
                <a:ext cx="267702" cy="276999"/>
              </a:xfrm>
              <a:prstGeom prst="rect">
                <a:avLst/>
              </a:prstGeom>
              <a:blipFill>
                <a:blip r:embed="rId6"/>
                <a:stretch>
                  <a:fillRect l="-23256" r="-2093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002EDB4-9AF1-ABC0-F706-870C244608A7}"/>
                  </a:ext>
                </a:extLst>
              </p:cNvPr>
              <p:cNvSpPr txBox="1"/>
              <p:nvPr/>
            </p:nvSpPr>
            <p:spPr>
              <a:xfrm>
                <a:off x="5525817" y="3450175"/>
                <a:ext cx="267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002EDB4-9AF1-ABC0-F706-870C24460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817" y="3450175"/>
                <a:ext cx="267701" cy="276999"/>
              </a:xfrm>
              <a:prstGeom prst="rect">
                <a:avLst/>
              </a:prstGeom>
              <a:blipFill>
                <a:blip r:embed="rId7"/>
                <a:stretch>
                  <a:fillRect l="-20455" r="-20455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B41F289-F078-8D90-A28A-C46847547BED}"/>
                  </a:ext>
                </a:extLst>
              </p:cNvPr>
              <p:cNvSpPr txBox="1"/>
              <p:nvPr/>
            </p:nvSpPr>
            <p:spPr>
              <a:xfrm>
                <a:off x="7517987" y="3487856"/>
                <a:ext cx="267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3°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B41F289-F078-8D90-A28A-C46847547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987" y="3487856"/>
                <a:ext cx="267702" cy="276999"/>
              </a:xfrm>
              <a:prstGeom prst="rect">
                <a:avLst/>
              </a:prstGeom>
              <a:blipFill>
                <a:blip r:embed="rId8"/>
                <a:stretch>
                  <a:fillRect l="-20455" r="-20455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1878853-9572-10B7-61DD-C5CECF76B4BF}"/>
              </a:ext>
            </a:extLst>
          </p:cNvPr>
          <p:cNvCxnSpPr/>
          <p:nvPr/>
        </p:nvCxnSpPr>
        <p:spPr>
          <a:xfrm>
            <a:off x="3117474" y="5930215"/>
            <a:ext cx="5084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4DD2C47E-C964-F2AB-31C2-E09358E20E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9" y="4312018"/>
            <a:ext cx="1614182" cy="161418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1AEA309-A6B8-D9D8-67F7-F11F71B6C928}"/>
              </a:ext>
            </a:extLst>
          </p:cNvPr>
          <p:cNvSpPr txBox="1"/>
          <p:nvPr/>
        </p:nvSpPr>
        <p:spPr>
          <a:xfrm>
            <a:off x="481384" y="4065797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5 – Terra.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544A760-7B7A-D89E-C54B-248303ABDB09}"/>
              </a:ext>
            </a:extLst>
          </p:cNvPr>
          <p:cNvSpPr txBox="1"/>
          <p:nvPr/>
        </p:nvSpPr>
        <p:spPr>
          <a:xfrm>
            <a:off x="209445" y="5915077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retirado de </a:t>
            </a:r>
            <a:r>
              <a:rPr lang="pt-BR" sz="1000" dirty="0" err="1"/>
              <a:t>pixabay</a:t>
            </a:r>
            <a:r>
              <a:rPr lang="pt-BR" sz="1000" dirty="0"/>
              <a:t>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511A924-655D-F46F-05BC-7132893D72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79" y="4216585"/>
            <a:ext cx="2429052" cy="188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77B5273-6C59-AB07-424E-F3DDF4DFE177}"/>
              </a:ext>
            </a:extLst>
          </p:cNvPr>
          <p:cNvSpPr txBox="1"/>
          <p:nvPr/>
        </p:nvSpPr>
        <p:spPr>
          <a:xfrm>
            <a:off x="10012452" y="3963490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6 – estrelas fixas.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2AD817E-A539-EA7F-8970-0E3268F78BFF}"/>
              </a:ext>
            </a:extLst>
          </p:cNvPr>
          <p:cNvSpPr txBox="1"/>
          <p:nvPr/>
        </p:nvSpPr>
        <p:spPr>
          <a:xfrm>
            <a:off x="10081873" y="6059462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retirado de </a:t>
            </a:r>
            <a:r>
              <a:rPr lang="pt-BR" sz="1000" dirty="0" err="1"/>
              <a:t>pixabay</a:t>
            </a:r>
            <a:endParaRPr lang="pt-BR" sz="1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33029B-4848-2C14-3CAE-3E2ED30D813F}"/>
              </a:ext>
            </a:extLst>
          </p:cNvPr>
          <p:cNvSpPr txBox="1"/>
          <p:nvPr/>
        </p:nvSpPr>
        <p:spPr>
          <a:xfrm>
            <a:off x="643978" y="1306650"/>
            <a:ext cx="1158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aceleração radial da água possui como causa uma força bem definida ou seria o efeito de uma força fictícia?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F03DCF8-D3F2-1764-E273-1E9D26128BF9}"/>
              </a:ext>
            </a:extLst>
          </p:cNvPr>
          <p:cNvSpPr txBox="1"/>
          <p:nvPr/>
        </p:nvSpPr>
        <p:spPr>
          <a:xfrm>
            <a:off x="381840" y="1761874"/>
            <a:ext cx="1157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Newton o efeito é causado por uma força fictícia no referencial girante do balde,  mas em qual referencial 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Inercial isso pode ser coerentemente afirmado?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7D0274C-0098-88CA-256C-B3196FE67DEF}"/>
              </a:ext>
            </a:extLst>
          </p:cNvPr>
          <p:cNvSpPr txBox="1"/>
          <p:nvPr/>
        </p:nvSpPr>
        <p:spPr>
          <a:xfrm>
            <a:off x="5294322" y="5884299"/>
            <a:ext cx="60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Tempo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5252644-6E2B-0EE1-4CD6-C0323BAC0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0867" y="2418550"/>
            <a:ext cx="2429052" cy="66170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CFE5C1E-E70E-D60E-1028-12B9F0892B5C}"/>
              </a:ext>
            </a:extLst>
          </p:cNvPr>
          <p:cNvSpPr txBox="1"/>
          <p:nvPr/>
        </p:nvSpPr>
        <p:spPr>
          <a:xfrm>
            <a:off x="9005723" y="3080257"/>
            <a:ext cx="301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Equação 1: força gravitacional entre dois corpos de acordo com a mecânica Newtoniana.</a:t>
            </a:r>
          </a:p>
        </p:txBody>
      </p:sp>
    </p:spTree>
    <p:extLst>
      <p:ext uri="{BB962C8B-B14F-4D97-AF65-F5344CB8AC3E}">
        <p14:creationId xmlns:p14="http://schemas.microsoft.com/office/powerpoint/2010/main" val="331245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43D34A-394E-B701-7F2A-796B16DF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9" y="4846250"/>
            <a:ext cx="2374084" cy="6467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3D6FDB-81D0-572A-BFC7-D6995A1A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25" y="276044"/>
            <a:ext cx="10857349" cy="538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/>
                <a:cs typeface="Calibri Light"/>
              </a:rPr>
              <a:t>O </a:t>
            </a:r>
            <a:r>
              <a:rPr lang="en-US" sz="3200" b="1" dirty="0" err="1">
                <a:latin typeface="Arial"/>
                <a:cs typeface="Calibri Light"/>
              </a:rPr>
              <a:t>espaço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absoluto</a:t>
            </a:r>
            <a:r>
              <a:rPr lang="en-US" sz="3200" b="1" dirty="0">
                <a:latin typeface="Arial"/>
                <a:cs typeface="Calibri Light"/>
              </a:rPr>
              <a:t> e o </a:t>
            </a:r>
            <a:r>
              <a:rPr lang="en-US" sz="3200" b="1" dirty="0" err="1">
                <a:latin typeface="Arial"/>
                <a:cs typeface="Calibri Light"/>
              </a:rPr>
              <a:t>experimento</a:t>
            </a:r>
            <a:r>
              <a:rPr lang="en-US" sz="3200" b="1" dirty="0">
                <a:latin typeface="Arial"/>
                <a:cs typeface="Calibri Light"/>
              </a:rPr>
              <a:t> do </a:t>
            </a:r>
            <a:r>
              <a:rPr lang="en-US" sz="3200" b="1" dirty="0" err="1">
                <a:latin typeface="Arial"/>
                <a:cs typeface="Calibri Light"/>
              </a:rPr>
              <a:t>balde</a:t>
            </a:r>
            <a:r>
              <a:rPr lang="en-US" sz="3200" b="1" dirty="0">
                <a:latin typeface="Arial"/>
                <a:cs typeface="Calibri Light"/>
              </a:rPr>
              <a:t> de Newton</a:t>
            </a:r>
            <a:endParaRPr lang="en-US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1414B2-9B15-FC39-94C4-2656D4C2E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45" y="4200654"/>
            <a:ext cx="5084389" cy="19379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2F8B90-55B7-8190-19AD-0B51B474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362" y="5978378"/>
            <a:ext cx="1434168" cy="3203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3D1DC94-3C5E-1FD9-9C30-34AF152FA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496" y="5978378"/>
            <a:ext cx="969715" cy="3179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A7975B-D3E5-C7CB-D12A-7FE7724DA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560" y="5975447"/>
            <a:ext cx="1042474" cy="323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931766A-AE99-7E5B-9DE9-776C1C51BB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75" y="2100082"/>
            <a:ext cx="1614182" cy="161418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FA5FE-FF1D-5152-7690-BE33C81CE818}"/>
              </a:ext>
            </a:extLst>
          </p:cNvPr>
          <p:cNvSpPr txBox="1"/>
          <p:nvPr/>
        </p:nvSpPr>
        <p:spPr>
          <a:xfrm>
            <a:off x="5575830" y="1853861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8 – Terra.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548137-69F6-0B01-7B4E-0D75814108E7}"/>
              </a:ext>
            </a:extLst>
          </p:cNvPr>
          <p:cNvSpPr txBox="1"/>
          <p:nvPr/>
        </p:nvSpPr>
        <p:spPr>
          <a:xfrm>
            <a:off x="5303891" y="3703141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retirado de </a:t>
            </a:r>
            <a:r>
              <a:rPr lang="pt-BR" sz="1000" dirty="0" err="1"/>
              <a:t>pixabay</a:t>
            </a:r>
            <a:r>
              <a:rPr lang="pt-BR" sz="1000" dirty="0"/>
              <a:t>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E1249A2-071C-FA0B-EA2F-30C23E86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2" r="75880" b="5033"/>
          <a:stretch/>
        </p:blipFill>
        <p:spPr>
          <a:xfrm>
            <a:off x="1681401" y="2287631"/>
            <a:ext cx="1409841" cy="14155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0732C0D-70D9-8DC0-38A5-F645E8103979}"/>
              </a:ext>
            </a:extLst>
          </p:cNvPr>
          <p:cNvSpPr txBox="1"/>
          <p:nvPr/>
        </p:nvSpPr>
        <p:spPr>
          <a:xfrm>
            <a:off x="1823483" y="2164520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7 – O balde.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82C4CC6-BAFD-E3E8-6BFA-DC8E40F345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83" y="2066794"/>
            <a:ext cx="2429052" cy="188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2DDFDD1-458C-CCEE-5574-8BF36072D372}"/>
              </a:ext>
            </a:extLst>
          </p:cNvPr>
          <p:cNvSpPr txBox="1"/>
          <p:nvPr/>
        </p:nvSpPr>
        <p:spPr>
          <a:xfrm>
            <a:off x="9221856" y="1813699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Figura 9 – estrelas fixas.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B3F877E-65F6-00C4-2595-7D9227533411}"/>
              </a:ext>
            </a:extLst>
          </p:cNvPr>
          <p:cNvSpPr txBox="1"/>
          <p:nvPr/>
        </p:nvSpPr>
        <p:spPr>
          <a:xfrm>
            <a:off x="9291277" y="3909671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retirado de </a:t>
            </a:r>
            <a:r>
              <a:rPr lang="pt-BR" sz="1000" dirty="0" err="1"/>
              <a:t>pixabay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9F03EC2-4A93-5128-F7A0-C140E6D64348}"/>
              </a:ext>
            </a:extLst>
          </p:cNvPr>
          <p:cNvSpPr txBox="1"/>
          <p:nvPr/>
        </p:nvSpPr>
        <p:spPr>
          <a:xfrm>
            <a:off x="1681401" y="3580030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criado pelo autor.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A192808-E285-928F-E560-BA86BEABF7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2" r="75880" b="5033"/>
          <a:stretch/>
        </p:blipFill>
        <p:spPr>
          <a:xfrm rot="3577410">
            <a:off x="6842638" y="2204451"/>
            <a:ext cx="425391" cy="427102"/>
          </a:xfrm>
          <a:prstGeom prst="rect">
            <a:avLst/>
          </a:prstGeom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CD6EF97F-0496-B507-183B-4D13CC8DB8F3}"/>
              </a:ext>
            </a:extLst>
          </p:cNvPr>
          <p:cNvCxnSpPr/>
          <p:nvPr/>
        </p:nvCxnSpPr>
        <p:spPr>
          <a:xfrm flipH="1">
            <a:off x="6720957" y="2428325"/>
            <a:ext cx="310554" cy="224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>
            <a:extLst>
              <a:ext uri="{FF2B5EF4-FFF2-40B4-BE49-F238E27FC236}">
                <a16:creationId xmlns:a16="http://schemas.microsoft.com/office/drawing/2014/main" id="{E04DF301-0B1C-CD5A-80E8-E1739A8CFF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2" r="75880" b="5033"/>
          <a:stretch/>
        </p:blipFill>
        <p:spPr>
          <a:xfrm>
            <a:off x="9805913" y="2845125"/>
            <a:ext cx="425391" cy="42710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B35548C-A599-DF02-F149-2038E830FF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0215" y="2637961"/>
            <a:ext cx="969472" cy="364253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B328528-18A2-9FB5-87D5-47CD91A7ECCC}"/>
              </a:ext>
            </a:extLst>
          </p:cNvPr>
          <p:cNvSpPr txBox="1"/>
          <p:nvPr/>
        </p:nvSpPr>
        <p:spPr>
          <a:xfrm>
            <a:off x="9068499" y="4727692"/>
            <a:ext cx="304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“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as estrelas fixas, estando dispersas promiscuamente por todo o céu, destroem suas ações mútuas devido a suas atrações contrárias.” –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70, livro I.</a:t>
            </a:r>
          </a:p>
        </p:txBody>
      </p:sp>
    </p:spTree>
    <p:extLst>
      <p:ext uri="{BB962C8B-B14F-4D97-AF65-F5344CB8AC3E}">
        <p14:creationId xmlns:p14="http://schemas.microsoft.com/office/powerpoint/2010/main" val="108288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43D34A-394E-B701-7F2A-796B16DF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25" y="2782267"/>
            <a:ext cx="2374084" cy="6467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3D6FDB-81D0-572A-BFC7-D6995A1A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25" y="772097"/>
            <a:ext cx="10857349" cy="538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/>
                <a:cs typeface="Calibri Light"/>
              </a:rPr>
              <a:t>O </a:t>
            </a:r>
            <a:r>
              <a:rPr lang="en-US" sz="3200" b="1" dirty="0" err="1">
                <a:latin typeface="Arial"/>
                <a:cs typeface="Calibri Light"/>
              </a:rPr>
              <a:t>espaço</a:t>
            </a:r>
            <a:r>
              <a:rPr lang="en-US" sz="3200" b="1" dirty="0">
                <a:latin typeface="Arial"/>
                <a:cs typeface="Calibri Light"/>
              </a:rPr>
              <a:t> </a:t>
            </a:r>
            <a:r>
              <a:rPr lang="en-US" sz="3200" b="1" dirty="0" err="1">
                <a:latin typeface="Arial"/>
                <a:cs typeface="Calibri Light"/>
              </a:rPr>
              <a:t>absoluto</a:t>
            </a:r>
            <a:r>
              <a:rPr lang="en-US" sz="3200" b="1" dirty="0">
                <a:latin typeface="Arial"/>
                <a:cs typeface="Calibri Light"/>
              </a:rPr>
              <a:t> e o </a:t>
            </a:r>
            <a:r>
              <a:rPr lang="en-US" sz="3200" b="1" dirty="0" err="1">
                <a:latin typeface="Arial"/>
                <a:cs typeface="Calibri Light"/>
              </a:rPr>
              <a:t>experimento</a:t>
            </a:r>
            <a:r>
              <a:rPr lang="en-US" sz="3200" b="1" dirty="0">
                <a:latin typeface="Arial"/>
                <a:cs typeface="Calibri Light"/>
              </a:rPr>
              <a:t> do </a:t>
            </a:r>
            <a:r>
              <a:rPr lang="en-US" sz="3200" b="1" dirty="0" err="1">
                <a:latin typeface="Arial"/>
                <a:cs typeface="Calibri Light"/>
              </a:rPr>
              <a:t>balde</a:t>
            </a:r>
            <a:r>
              <a:rPr lang="en-US" sz="3200" b="1" dirty="0">
                <a:latin typeface="Arial"/>
                <a:cs typeface="Calibri Light"/>
              </a:rPr>
              <a:t> de Newton</a:t>
            </a:r>
            <a:endParaRPr lang="en-US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1414B2-9B15-FC39-94C4-2656D4C2E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6" y="4121578"/>
            <a:ext cx="5084389" cy="19379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2F8B90-55B7-8190-19AD-0B51B474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83" y="5899302"/>
            <a:ext cx="1434168" cy="3203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3D1DC94-3C5E-1FD9-9C30-34AF152FA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117" y="5899302"/>
            <a:ext cx="969715" cy="3179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A7975B-D3E5-C7CB-D12A-7FE7724DA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181" y="5896371"/>
            <a:ext cx="1042474" cy="3237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FC4A1D-B80A-8654-3480-67448A32B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4"/>
          <a:stretch/>
        </p:blipFill>
        <p:spPr>
          <a:xfrm>
            <a:off x="6384022" y="2003574"/>
            <a:ext cx="1644242" cy="27041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6D38950-21FF-7E9A-6A2F-53B5D9355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4205" y="1941589"/>
            <a:ext cx="523875" cy="400050"/>
          </a:xfrm>
          <a:prstGeom prst="rect">
            <a:avLst/>
          </a:prstGeom>
        </p:spPr>
      </p:pic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8F0C0C05-1F12-8642-6E21-07F91267D070}"/>
              </a:ext>
            </a:extLst>
          </p:cNvPr>
          <p:cNvCxnSpPr/>
          <p:nvPr/>
        </p:nvCxnSpPr>
        <p:spPr>
          <a:xfrm flipH="1">
            <a:off x="6778305" y="3682767"/>
            <a:ext cx="427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F21656FA-8B10-CB0D-7C90-E8209B25F5C9}"/>
              </a:ext>
            </a:extLst>
          </p:cNvPr>
          <p:cNvCxnSpPr/>
          <p:nvPr/>
        </p:nvCxnSpPr>
        <p:spPr>
          <a:xfrm flipV="1">
            <a:off x="6543413" y="3429000"/>
            <a:ext cx="0" cy="25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97B2E3C-7C3C-0270-1987-4BBA196C0237}"/>
              </a:ext>
            </a:extLst>
          </p:cNvPr>
          <p:cNvSpPr txBox="1"/>
          <p:nvPr/>
        </p:nvSpPr>
        <p:spPr>
          <a:xfrm>
            <a:off x="6251345" y="337121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F8E1EAB-5A26-0DC0-BC36-314F686B9E99}"/>
              </a:ext>
            </a:extLst>
          </p:cNvPr>
          <p:cNvSpPr txBox="1"/>
          <p:nvPr/>
        </p:nvSpPr>
        <p:spPr>
          <a:xfrm>
            <a:off x="6850197" y="35558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x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6E91CDDC-28DF-DA96-C270-16714F14B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8454" y="3217921"/>
            <a:ext cx="1781175" cy="771525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2F5E1105-E795-47E1-A51A-2821FC8E93E5}"/>
              </a:ext>
            </a:extLst>
          </p:cNvPr>
          <p:cNvSpPr txBox="1"/>
          <p:nvPr/>
        </p:nvSpPr>
        <p:spPr>
          <a:xfrm>
            <a:off x="8242325" y="4061769"/>
            <a:ext cx="301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Equação 2: Elevação vertical </a:t>
            </a:r>
            <a:r>
              <a:rPr lang="pt-BR" sz="1200" i="1" dirty="0"/>
              <a:t>z </a:t>
            </a:r>
            <a:r>
              <a:rPr lang="pt-BR" sz="1200" dirty="0"/>
              <a:t>do formado pelo paraboloide.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148017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5E7D4-79E8-CEEE-596D-7CE710D5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35" y="318782"/>
            <a:ext cx="10058400" cy="621624"/>
          </a:xfrm>
        </p:spPr>
        <p:txBody>
          <a:bodyPr>
            <a:normAutofit fontScale="90000"/>
          </a:bodyPr>
          <a:lstStyle/>
          <a:p>
            <a:r>
              <a:rPr lang="pt-BR" dirty="0"/>
              <a:t>Simulação computacional: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D216EB-EBEC-F64B-9CD8-CB64C37B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5" y="1770233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UPBGE(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Uchronia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Project Blender Game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Objetos e funcionalidades já prontas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Linguagem Python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Programação e animação – é possível escolher.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49D2E8-693A-2306-B537-5AC7F2EAB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66" y="348554"/>
            <a:ext cx="5425999" cy="286144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93AFEC-539F-97EB-87C7-386503A3DAE5}"/>
              </a:ext>
            </a:extLst>
          </p:cNvPr>
          <p:cNvSpPr txBox="1"/>
          <p:nvPr/>
        </p:nvSpPr>
        <p:spPr>
          <a:xfrm>
            <a:off x="8188216" y="86944"/>
            <a:ext cx="342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Figura 11 – Interface do software.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DF7600-1B1C-DAC3-B6F2-C3A69F03E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0" y="3840289"/>
            <a:ext cx="3854963" cy="219191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854FB95-48E8-03F9-2BB1-31A6CA051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31" y="3850548"/>
            <a:ext cx="3878607" cy="219191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413145-78E3-6858-0ECB-43A89DEF0E54}"/>
              </a:ext>
            </a:extLst>
          </p:cNvPr>
          <p:cNvSpPr txBox="1"/>
          <p:nvPr/>
        </p:nvSpPr>
        <p:spPr>
          <a:xfrm>
            <a:off x="1474687" y="3583969"/>
            <a:ext cx="342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Figura 10 – giro do sistema sem gravidade.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A8726B-DE17-D356-3A16-D8EE86931E0A}"/>
              </a:ext>
            </a:extLst>
          </p:cNvPr>
          <p:cNvSpPr txBox="1"/>
          <p:nvPr/>
        </p:nvSpPr>
        <p:spPr>
          <a:xfrm>
            <a:off x="7664471" y="3583969"/>
            <a:ext cx="342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Figura 12 – giro com gravidade.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BA7102-D602-6938-9F6C-4F969ACEC874}"/>
              </a:ext>
            </a:extLst>
          </p:cNvPr>
          <p:cNvSpPr txBox="1"/>
          <p:nvPr/>
        </p:nvSpPr>
        <p:spPr>
          <a:xfrm>
            <a:off x="1679849" y="6032202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</a:t>
            </a:r>
            <a:r>
              <a:rPr lang="pt-BR" sz="1000" dirty="0" err="1"/>
              <a:t>screenshot</a:t>
            </a:r>
            <a:r>
              <a:rPr lang="pt-BR" sz="1000" dirty="0"/>
              <a:t> do programa.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966FB4-E118-3F95-46CC-D77EBCB8B7C0}"/>
              </a:ext>
            </a:extLst>
          </p:cNvPr>
          <p:cNvSpPr txBox="1"/>
          <p:nvPr/>
        </p:nvSpPr>
        <p:spPr>
          <a:xfrm>
            <a:off x="7555792" y="6029995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</a:t>
            </a:r>
            <a:r>
              <a:rPr lang="pt-BR" sz="1000" dirty="0" err="1"/>
              <a:t>screenshot</a:t>
            </a:r>
            <a:r>
              <a:rPr lang="pt-BR" sz="1000" dirty="0"/>
              <a:t> do programa.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C666B3-0BE2-C749-C6F8-DCD2EEFB34A1}"/>
              </a:ext>
            </a:extLst>
          </p:cNvPr>
          <p:cNvSpPr txBox="1"/>
          <p:nvPr/>
        </p:nvSpPr>
        <p:spPr>
          <a:xfrm>
            <a:off x="8151023" y="3203765"/>
            <a:ext cx="2374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</a:t>
            </a:r>
            <a:r>
              <a:rPr lang="pt-BR" sz="1000" dirty="0" err="1"/>
              <a:t>screenshot</a:t>
            </a:r>
            <a:r>
              <a:rPr lang="pt-BR" sz="1000" dirty="0"/>
              <a:t> do programa.</a:t>
            </a:r>
          </a:p>
        </p:txBody>
      </p:sp>
    </p:spTree>
    <p:extLst>
      <p:ext uri="{BB962C8B-B14F-4D97-AF65-F5344CB8AC3E}">
        <p14:creationId xmlns:p14="http://schemas.microsoft.com/office/powerpoint/2010/main" val="174790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1957</TotalTime>
  <Words>1399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Retrospectiva</vt:lpstr>
      <vt:lpstr>Discussão do conceito de espaço absoluto: uma análise acerca do experimento do balde de Newton</vt:lpstr>
      <vt:lpstr>Sumário </vt:lpstr>
      <vt:lpstr>Introdução</vt:lpstr>
      <vt:lpstr>Objetivos</vt:lpstr>
      <vt:lpstr>O espaço absoluto e a experiência do balde de Newton</vt:lpstr>
      <vt:lpstr>O espaço absoluto e o experimento do balde de Newton</vt:lpstr>
      <vt:lpstr>O espaço absoluto e o experimento do balde de Newton</vt:lpstr>
      <vt:lpstr>O espaço absoluto e o experimento do balde de Newton</vt:lpstr>
      <vt:lpstr>Simulação computacional:</vt:lpstr>
      <vt:lpstr>Mecânica Relacional</vt:lpstr>
      <vt:lpstr>Mecânica Relacional</vt:lpstr>
      <vt:lpstr>Mecânica Relacional</vt:lpstr>
      <vt:lpstr>Mecânica Relacional</vt:lpstr>
      <vt:lpstr>Tabela de comparação: </vt:lpstr>
      <vt:lpstr>Espaço de manifestação:</vt:lpstr>
      <vt:lpstr>Considerações finais: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Mateus</cp:lastModifiedBy>
  <cp:revision>768</cp:revision>
  <dcterms:created xsi:type="dcterms:W3CDTF">2020-01-25T16:20:12Z</dcterms:created>
  <dcterms:modified xsi:type="dcterms:W3CDTF">2023-05-02T17:19:27Z</dcterms:modified>
</cp:coreProperties>
</file>