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PT Sans Narrow"/>
      <p:regular r:id="rId27"/>
      <p:bold r:id="rId28"/>
    </p:embeddedFont>
    <p:embeddedFont>
      <p:font typeface="Open Sans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PTSansNarrow-bold.fntdata"/><Relationship Id="rId27" Type="http://schemas.openxmlformats.org/officeDocument/2006/relationships/font" Target="fonts/PTSansNarrow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Open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OpenSans-italic.fntdata"/><Relationship Id="rId30" Type="http://schemas.openxmlformats.org/officeDocument/2006/relationships/font" Target="fonts/OpenSans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font" Target="fonts/Open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de575672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de575672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de30daf00b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de30daf00b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de5756721a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de5756721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19669a4f10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19669a4f1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19669a4f1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19669a4f1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19669a4f10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19669a4f1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19669a4f10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219669a4f10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de8cd97aa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de8cd97aa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de8cd97aa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de8cd97aa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dec98da3b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dec98da3b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de0354c854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de0354c854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dee1fce17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dee1fce17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dee1fce17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1dee1fce17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de0354c854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de0354c854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de07c7f63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de07c7f63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de8cd97aa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de8cd97aa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de0f89954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de0f89954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de0f899547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de0f89954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de30daf00b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de30daf00b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de30daf00b_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de30daf00b_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Relationship Id="rId4" Type="http://schemas.openxmlformats.org/officeDocument/2006/relationships/image" Target="../media/image25.png"/><Relationship Id="rId5" Type="http://schemas.openxmlformats.org/officeDocument/2006/relationships/image" Target="../media/image5.png"/><Relationship Id="rId6" Type="http://schemas.openxmlformats.org/officeDocument/2006/relationships/image" Target="../media/image28.png"/><Relationship Id="rId7" Type="http://schemas.openxmlformats.org/officeDocument/2006/relationships/image" Target="../media/image2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Relationship Id="rId4" Type="http://schemas.openxmlformats.org/officeDocument/2006/relationships/image" Target="../media/image32.png"/><Relationship Id="rId11" Type="http://schemas.openxmlformats.org/officeDocument/2006/relationships/image" Target="../media/image29.png"/><Relationship Id="rId10" Type="http://schemas.openxmlformats.org/officeDocument/2006/relationships/image" Target="../media/image30.png"/><Relationship Id="rId9" Type="http://schemas.openxmlformats.org/officeDocument/2006/relationships/image" Target="../media/image21.png"/><Relationship Id="rId5" Type="http://schemas.openxmlformats.org/officeDocument/2006/relationships/image" Target="../media/image37.png"/><Relationship Id="rId6" Type="http://schemas.openxmlformats.org/officeDocument/2006/relationships/image" Target="../media/image22.png"/><Relationship Id="rId7" Type="http://schemas.openxmlformats.org/officeDocument/2006/relationships/image" Target="../media/image20.png"/><Relationship Id="rId8" Type="http://schemas.openxmlformats.org/officeDocument/2006/relationships/image" Target="../media/image2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8.png"/><Relationship Id="rId4" Type="http://schemas.openxmlformats.org/officeDocument/2006/relationships/image" Target="../media/image34.png"/><Relationship Id="rId5" Type="http://schemas.openxmlformats.org/officeDocument/2006/relationships/image" Target="../media/image36.png"/><Relationship Id="rId6" Type="http://schemas.openxmlformats.org/officeDocument/2006/relationships/image" Target="../media/image3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1.png"/><Relationship Id="rId4" Type="http://schemas.openxmlformats.org/officeDocument/2006/relationships/image" Target="../media/image42.png"/><Relationship Id="rId5" Type="http://schemas.openxmlformats.org/officeDocument/2006/relationships/image" Target="../media/image46.png"/><Relationship Id="rId6" Type="http://schemas.openxmlformats.org/officeDocument/2006/relationships/image" Target="../media/image45.png"/><Relationship Id="rId7" Type="http://schemas.openxmlformats.org/officeDocument/2006/relationships/image" Target="../media/image33.png"/><Relationship Id="rId8" Type="http://schemas.openxmlformats.org/officeDocument/2006/relationships/image" Target="../media/image4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9.png"/><Relationship Id="rId4" Type="http://schemas.openxmlformats.org/officeDocument/2006/relationships/image" Target="../media/image35.png"/><Relationship Id="rId5" Type="http://schemas.openxmlformats.org/officeDocument/2006/relationships/image" Target="../media/image43.png"/><Relationship Id="rId6" Type="http://schemas.openxmlformats.org/officeDocument/2006/relationships/image" Target="../media/image4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8.png"/><Relationship Id="rId4" Type="http://schemas.openxmlformats.org/officeDocument/2006/relationships/image" Target="../media/image56.png"/><Relationship Id="rId11" Type="http://schemas.openxmlformats.org/officeDocument/2006/relationships/image" Target="../media/image49.png"/><Relationship Id="rId10" Type="http://schemas.openxmlformats.org/officeDocument/2006/relationships/image" Target="../media/image52.png"/><Relationship Id="rId12" Type="http://schemas.openxmlformats.org/officeDocument/2006/relationships/image" Target="../media/image44.png"/><Relationship Id="rId9" Type="http://schemas.openxmlformats.org/officeDocument/2006/relationships/image" Target="../media/image57.png"/><Relationship Id="rId5" Type="http://schemas.openxmlformats.org/officeDocument/2006/relationships/image" Target="../media/image54.png"/><Relationship Id="rId6" Type="http://schemas.openxmlformats.org/officeDocument/2006/relationships/image" Target="../media/image48.png"/><Relationship Id="rId7" Type="http://schemas.openxmlformats.org/officeDocument/2006/relationships/image" Target="../media/image47.png"/><Relationship Id="rId8" Type="http://schemas.openxmlformats.org/officeDocument/2006/relationships/image" Target="../media/image5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5.png"/><Relationship Id="rId6" Type="http://schemas.openxmlformats.org/officeDocument/2006/relationships/image" Target="../media/image59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Relationship Id="rId4" Type="http://schemas.openxmlformats.org/officeDocument/2006/relationships/image" Target="../media/image3.png"/><Relationship Id="rId5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3.png"/><Relationship Id="rId5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6.png"/><Relationship Id="rId4" Type="http://schemas.openxmlformats.org/officeDocument/2006/relationships/image" Target="../media/image2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1.png"/><Relationship Id="rId5" Type="http://schemas.openxmlformats.org/officeDocument/2006/relationships/image" Target="../media/image7.png"/><Relationship Id="rId6" Type="http://schemas.openxmlformats.org/officeDocument/2006/relationships/image" Target="../media/image1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Relationship Id="rId4" Type="http://schemas.openxmlformats.org/officeDocument/2006/relationships/image" Target="../media/image4.png"/><Relationship Id="rId5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3650" y="1258889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pt-BR" sz="3022" u="sng"/>
              <a:t>O formalismo de Hamilton-Ostrogradski aplicado ao oscilador de Pais-Uhlenbeck</a:t>
            </a:r>
            <a:endParaRPr sz="2922" u="sng"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49375" y="2748975"/>
            <a:ext cx="57492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pt-BR" sz="1350">
                <a:solidFill>
                  <a:srgbClr val="000000"/>
                </a:solidFill>
              </a:rPr>
              <a:t>Ivan Francisco de Souza</a:t>
            </a:r>
            <a:endParaRPr sz="135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b="1" lang="pt-BR" sz="1350">
                <a:solidFill>
                  <a:srgbClr val="000000"/>
                </a:solidFill>
              </a:rPr>
              <a:t>Orientador :</a:t>
            </a:r>
            <a:r>
              <a:rPr lang="pt-BR" sz="1350">
                <a:solidFill>
                  <a:srgbClr val="000000"/>
                </a:solidFill>
              </a:rPr>
              <a:t> Prof. Dr. Cássius Anderson Miquele de Melo</a:t>
            </a:r>
            <a:endParaRPr sz="1350">
              <a:solidFill>
                <a:srgbClr val="000000"/>
              </a:solidFill>
            </a:endParaRPr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09650" y="79625"/>
            <a:ext cx="1430700" cy="856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55325" y="79625"/>
            <a:ext cx="1430699" cy="85602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/>
        </p:nvSpPr>
        <p:spPr>
          <a:xfrm>
            <a:off x="1165850" y="480050"/>
            <a:ext cx="7900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1003650" y="441650"/>
            <a:ext cx="79005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9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Apresentação de TCC</a:t>
            </a:r>
            <a:endParaRPr b="1" sz="19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4.   Equações de Hamilton-Ostrogradski</a:t>
            </a:r>
            <a:endParaRPr/>
          </a:p>
        </p:txBody>
      </p:sp>
      <p:sp>
        <p:nvSpPr>
          <p:cNvPr id="140" name="Google Shape;140;p22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pt-BR">
                <a:solidFill>
                  <a:srgbClr val="000000"/>
                </a:solidFill>
              </a:rPr>
              <a:t>n = 1</a:t>
            </a:r>
            <a:endParaRPr b="1">
              <a:solidFill>
                <a:srgbClr val="000000"/>
              </a:solidFill>
            </a:endParaRPr>
          </a:p>
        </p:txBody>
      </p:sp>
      <p:pic>
        <p:nvPicPr>
          <p:cNvPr id="141" name="Google Shape;14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5000" y="1564625"/>
            <a:ext cx="1210800" cy="38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49613" y="2571750"/>
            <a:ext cx="6475726" cy="38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01850" y="3537713"/>
            <a:ext cx="1238250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961338" y="3537713"/>
            <a:ext cx="981075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33650" y="1416938"/>
            <a:ext cx="1600200" cy="6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4.   Equações de Hamilton-Ostrogradski</a:t>
            </a:r>
            <a:endParaRPr/>
          </a:p>
        </p:txBody>
      </p:sp>
      <p:sp>
        <p:nvSpPr>
          <p:cNvPr id="151" name="Google Shape;151;p2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pt-BR">
                <a:solidFill>
                  <a:srgbClr val="000000"/>
                </a:solidFill>
              </a:rPr>
              <a:t>n = 2 : </a:t>
            </a:r>
            <a:endParaRPr b="1">
              <a:solidFill>
                <a:srgbClr val="000000"/>
              </a:solidFill>
            </a:endParaRPr>
          </a:p>
        </p:txBody>
      </p:sp>
      <p:pic>
        <p:nvPicPr>
          <p:cNvPr id="152" name="Google Shape;15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1975" y="1429575"/>
            <a:ext cx="1210797" cy="38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31975" y="2087650"/>
            <a:ext cx="1210797" cy="38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7813" y="1152425"/>
            <a:ext cx="2758325" cy="76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43612" y="2087638"/>
            <a:ext cx="1366744" cy="76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14163" y="3105150"/>
            <a:ext cx="8315676" cy="38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60663" y="3902275"/>
            <a:ext cx="1209675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641288" y="3902275"/>
            <a:ext cx="1209675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782225" y="3897500"/>
            <a:ext cx="1447800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161275" y="3897500"/>
            <a:ext cx="1447800" cy="6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5.   Osciladores Acoplados </a:t>
            </a:r>
            <a:endParaRPr/>
          </a:p>
        </p:txBody>
      </p:sp>
      <p:pic>
        <p:nvPicPr>
          <p:cNvPr id="166" name="Google Shape;16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525" y="1880000"/>
            <a:ext cx="4669850" cy="77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7525" y="2962725"/>
            <a:ext cx="37719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9775" y="4093078"/>
            <a:ext cx="6715800" cy="53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58475" y="1566600"/>
            <a:ext cx="3188074" cy="1005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5.  Osciladores Acoplados</a:t>
            </a:r>
            <a:endParaRPr/>
          </a:p>
        </p:txBody>
      </p:sp>
      <p:sp>
        <p:nvSpPr>
          <p:cNvPr id="175" name="Google Shape;175;p2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0000"/>
                </a:solidFill>
              </a:rPr>
              <a:t>Solução</a:t>
            </a:r>
            <a:r>
              <a:rPr lang="pt-BR"/>
              <a:t> 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>
                <a:solidFill>
                  <a:srgbClr val="000000"/>
                </a:solidFill>
              </a:rPr>
              <a:t>Onde,</a:t>
            </a:r>
            <a:r>
              <a:rPr lang="pt-BR"/>
              <a:t> </a:t>
            </a:r>
            <a:endParaRPr/>
          </a:p>
        </p:txBody>
      </p:sp>
      <p:pic>
        <p:nvPicPr>
          <p:cNvPr id="176" name="Google Shape;17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4225" y="1360975"/>
            <a:ext cx="5695544" cy="230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82200" y="2165625"/>
            <a:ext cx="3979625" cy="127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3275" y="4018125"/>
            <a:ext cx="1867820" cy="55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59586" y="4018125"/>
            <a:ext cx="1932125" cy="48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98913" y="4014625"/>
            <a:ext cx="1867825" cy="492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73950" y="3985275"/>
            <a:ext cx="2153425" cy="55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6.   Oscilador de Pais-Uhlenbeck</a:t>
            </a:r>
            <a:endParaRPr/>
          </a:p>
        </p:txBody>
      </p:sp>
      <p:pic>
        <p:nvPicPr>
          <p:cNvPr id="187" name="Google Shape;18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55488" y="1248425"/>
            <a:ext cx="3233025" cy="43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14125" y="2062125"/>
            <a:ext cx="2679775" cy="252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40625" y="2693675"/>
            <a:ext cx="2089416" cy="859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396720" y="3730770"/>
            <a:ext cx="3793800" cy="112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6.   Oscilador de Pais-Uhlenbeck</a:t>
            </a:r>
            <a:endParaRPr/>
          </a:p>
        </p:txBody>
      </p:sp>
      <p:pic>
        <p:nvPicPr>
          <p:cNvPr id="196" name="Google Shape;19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3100" y="1607950"/>
            <a:ext cx="3434550" cy="49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3000" y="2554125"/>
            <a:ext cx="877575" cy="2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65513" y="2554126"/>
            <a:ext cx="877590" cy="2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147550" y="2419875"/>
            <a:ext cx="1161897" cy="43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228050" y="2409188"/>
            <a:ext cx="3434550" cy="451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688500" y="3269725"/>
            <a:ext cx="3766987" cy="451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088875" y="4199600"/>
            <a:ext cx="970050" cy="31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688525" y="4199600"/>
            <a:ext cx="970050" cy="327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07100" y="4193225"/>
            <a:ext cx="1499866" cy="32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245850" y="4199599"/>
            <a:ext cx="2672015" cy="32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6.   Oscilador de Pais-Uhlenbeck</a:t>
            </a:r>
            <a:endParaRPr/>
          </a:p>
        </p:txBody>
      </p:sp>
      <p:pic>
        <p:nvPicPr>
          <p:cNvPr id="211" name="Google Shape;21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5950" y="1649050"/>
            <a:ext cx="5372100" cy="21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33725" y="2170250"/>
            <a:ext cx="6048375" cy="21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56275" y="2750075"/>
            <a:ext cx="4231450" cy="54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56275" y="3652600"/>
            <a:ext cx="4231450" cy="54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7.   Resultados </a:t>
            </a:r>
            <a:endParaRPr/>
          </a:p>
        </p:txBody>
      </p:sp>
      <p:sp>
        <p:nvSpPr>
          <p:cNvPr id="220" name="Google Shape;220;p2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>
                <a:solidFill>
                  <a:srgbClr val="000000"/>
                </a:solidFill>
              </a:rPr>
              <a:t>Aprendizado de um tema pouco discutido : formulações de Lagrange e Hamilton para derivadas de ordem superior;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>
                <a:solidFill>
                  <a:srgbClr val="000000"/>
                </a:solidFill>
              </a:rPr>
              <a:t>Aprendizado de um modelo teórico que envolve derivadas de ordem superior;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>
                <a:solidFill>
                  <a:srgbClr val="000000"/>
                </a:solidFill>
              </a:rPr>
              <a:t>Aprendizado de um método matemático de elevação de ordem de equações para desacoplar variáveis;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8.   Conclusão</a:t>
            </a:r>
            <a:endParaRPr/>
          </a:p>
        </p:txBody>
      </p:sp>
      <p:sp>
        <p:nvSpPr>
          <p:cNvPr id="226" name="Google Shape;226;p3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>
                <a:solidFill>
                  <a:srgbClr val="000000"/>
                </a:solidFill>
              </a:rPr>
              <a:t>As equações de Lagrange e de Hamilton para derivadas de ordem superior são ferramentas bastante úteis para obter as equações de movimentos dos modelos teóricos;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>
                <a:solidFill>
                  <a:srgbClr val="000000"/>
                </a:solidFill>
              </a:rPr>
              <a:t>Acredito que o modelo de dois osciladores acoplados, juntamente com o oscilador de Pais-Uhlenbeck é são ótimos exemplos para abordar, de forma introdutória, nos estudos de equações de ordem superior;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>
                <a:solidFill>
                  <a:srgbClr val="000000"/>
                </a:solidFill>
              </a:rPr>
              <a:t>Espera-se que esse trabalho realizado possa servir de motivação e introdução do tema para estudantes que desconhecem a formulação de Ostrogradski.  Pois, tal formulação é fundamental e poderia trazer muitos resultados para física e o entendimento que temos acerca das leis da natureza.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9.   Referências</a:t>
            </a:r>
            <a:endParaRPr/>
          </a:p>
        </p:txBody>
      </p:sp>
      <p:sp>
        <p:nvSpPr>
          <p:cNvPr id="232" name="Google Shape;232;p31"/>
          <p:cNvSpPr txBox="1"/>
          <p:nvPr>
            <p:ph idx="1" type="body"/>
          </p:nvPr>
        </p:nvSpPr>
        <p:spPr>
          <a:xfrm>
            <a:off x="311700" y="1266325"/>
            <a:ext cx="8661600" cy="35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[1] Ostrogradski, M. (1850). Member academic science st. </a:t>
            </a:r>
            <a:r>
              <a:rPr i="1"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Petersbourg</a:t>
            </a:r>
            <a:r>
              <a:rPr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</a:t>
            </a:r>
            <a:r>
              <a:rPr i="1"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(385), 18502.</a:t>
            </a:r>
            <a:endParaRPr sz="2133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[2] Pais, A., &amp; Uhlenbeck, G. E. (1950). On field theories with non-localized action. </a:t>
            </a:r>
            <a:r>
              <a:rPr i="1"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Physical Review</a:t>
            </a:r>
            <a:r>
              <a:rPr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</a:t>
            </a:r>
            <a:r>
              <a:rPr i="1"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79</a:t>
            </a:r>
            <a:r>
              <a:rPr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(1), 145.</a:t>
            </a:r>
            <a:endParaRPr sz="2133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[3] MENDES, L. O. UM ESTUDO DE TEORIAS COM DERIVADAS SUPERIORES: O OSCILADOR DE PAIS-UHLENBECK.</a:t>
            </a:r>
            <a:endParaRPr sz="2933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[4] Grosse-Knetter, C. (1993). Effective lagrangians with higher order derivatives. </a:t>
            </a:r>
            <a:r>
              <a:rPr i="1"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arXiv preprint hep-ph/9306321</a:t>
            </a:r>
            <a:r>
              <a:rPr lang="pt-BR" sz="2133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sz="2933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Sumário</a:t>
            </a:r>
            <a:endParaRPr/>
          </a:p>
        </p:txBody>
      </p:sp>
      <p:sp>
        <p:nvSpPr>
          <p:cNvPr id="77" name="Google Shape;77;p1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pt-BR">
                <a:solidFill>
                  <a:srgbClr val="000000"/>
                </a:solidFill>
              </a:rPr>
              <a:t>Introdução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pt-BR">
                <a:solidFill>
                  <a:srgbClr val="000000"/>
                </a:solidFill>
              </a:rPr>
              <a:t>Objetivos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pt-BR">
                <a:solidFill>
                  <a:srgbClr val="000000"/>
                </a:solidFill>
              </a:rPr>
              <a:t>Equações de Lagrange de ordem superior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pt-BR">
                <a:solidFill>
                  <a:srgbClr val="000000"/>
                </a:solidFill>
              </a:rPr>
              <a:t>Equações de Hamilton-Ostrogradski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pt-BR">
                <a:solidFill>
                  <a:srgbClr val="000000"/>
                </a:solidFill>
              </a:rPr>
              <a:t>Osciladores acoplados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pt-BR">
                <a:solidFill>
                  <a:srgbClr val="000000"/>
                </a:solidFill>
              </a:rPr>
              <a:t>Oscilador de Pais-Uhlenbeck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pt-BR">
                <a:solidFill>
                  <a:srgbClr val="000000"/>
                </a:solidFill>
              </a:rPr>
              <a:t>Resultados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pt-BR">
                <a:solidFill>
                  <a:srgbClr val="000000"/>
                </a:solidFill>
              </a:rPr>
              <a:t>Conclusão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pt-BR">
                <a:solidFill>
                  <a:srgbClr val="000000"/>
                </a:solidFill>
              </a:rPr>
              <a:t>Referências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43434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t-BR"/>
              <a:t>Introdução</a:t>
            </a:r>
            <a:endParaRPr/>
          </a:p>
        </p:txBody>
      </p:sp>
      <p:sp>
        <p:nvSpPr>
          <p:cNvPr id="83" name="Google Shape;83;p1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000000"/>
                </a:solidFill>
              </a:rPr>
              <a:t>Em geral, as leis da física envolve somente derivadas de primeira e segunda ordem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>
                <a:solidFill>
                  <a:srgbClr val="000000"/>
                </a:solidFill>
              </a:rPr>
              <a:t>Por que não derivadas de ordem maior?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675" y="2309063"/>
            <a:ext cx="1866900" cy="82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14712" y="1841900"/>
            <a:ext cx="2154175" cy="176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11925" y="2339713"/>
            <a:ext cx="3020375" cy="76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43434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t-BR"/>
              <a:t>Introdução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000000"/>
                </a:solidFill>
              </a:rPr>
              <a:t>Justificativa :</a:t>
            </a:r>
            <a:r>
              <a:rPr lang="pt-BR">
                <a:solidFill>
                  <a:srgbClr val="000000"/>
                </a:solidFill>
              </a:rPr>
              <a:t> Implicações para o estudo de teoria de campos, gravitação quântica, teoria das cordas e modelos teóricos. </a:t>
            </a:r>
            <a:endParaRPr>
              <a:solidFill>
                <a:srgbClr val="000000"/>
              </a:solidFill>
            </a:endParaRPr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t-BR">
                <a:solidFill>
                  <a:srgbClr val="000000"/>
                </a:solidFill>
              </a:rPr>
              <a:t>Problema : </a:t>
            </a:r>
            <a:r>
              <a:rPr lang="pt-BR">
                <a:solidFill>
                  <a:srgbClr val="000000"/>
                </a:solidFill>
              </a:rPr>
              <a:t>O tema de equações com derivadas de ordem superior é ignorado em diversas literaturas e cursos de mecânica avançada, o que faz com que muitos estudantes de física desconhecerem esse tema.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2.   Objetivos </a:t>
            </a:r>
            <a:endParaRPr/>
          </a:p>
        </p:txBody>
      </p:sp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>
                <a:solidFill>
                  <a:srgbClr val="000000"/>
                </a:solidFill>
              </a:rPr>
              <a:t>Introduzir o tema de derivadas de ordem superior para que sirva como</a:t>
            </a:r>
            <a:r>
              <a:rPr lang="pt-BR">
                <a:solidFill>
                  <a:srgbClr val="000000"/>
                </a:solidFill>
              </a:rPr>
              <a:t> um estudo complementar dos estudos dos formalismos lagrangiano e hamiltoniano;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>
                <a:solidFill>
                  <a:srgbClr val="000000"/>
                </a:solidFill>
              </a:rPr>
              <a:t>Apresentar as equações de Lagrange e equações de Hamilton com derivadas de ordem superior;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>
                <a:solidFill>
                  <a:srgbClr val="000000"/>
                </a:solidFill>
              </a:rPr>
              <a:t>Apresentar o modelo teórico do oscilador de Pais-Uhlenbeck como exemplo de aplicação das equações de ordem superior.</a:t>
            </a:r>
            <a:endParaRPr>
              <a:solidFill>
                <a:srgbClr val="000000"/>
              </a:solidFill>
            </a:endParaRPr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3.   Equações de Lagrange de ordem superior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4" name="Google Shape;10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5200" y="2687788"/>
            <a:ext cx="155267" cy="2696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8"/>
          <p:cNvSpPr txBox="1"/>
          <p:nvPr/>
        </p:nvSpPr>
        <p:spPr>
          <a:xfrm>
            <a:off x="6658500" y="1769275"/>
            <a:ext cx="237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latin typeface="Open Sans"/>
                <a:ea typeface="Open Sans"/>
                <a:cs typeface="Open Sans"/>
                <a:sym typeface="Open Sans"/>
              </a:rPr>
              <a:t>(Princípio de Hamilton)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06" name="Google Shape;10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00025" y="3285350"/>
            <a:ext cx="4114800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59938" y="1578850"/>
            <a:ext cx="4486275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3.   Equações de Lagrange de ordem superior</a:t>
            </a:r>
            <a:endParaRPr/>
          </a:p>
        </p:txBody>
      </p:sp>
      <p:sp>
        <p:nvSpPr>
          <p:cNvPr id="113" name="Google Shape;113;p1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000000"/>
                </a:solidFill>
              </a:rPr>
              <a:t>n = 1 :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000000"/>
                </a:solidFill>
              </a:rPr>
              <a:t>n = 2 :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>
              <a:solidFill>
                <a:srgbClr val="000000"/>
              </a:solidFill>
            </a:endParaRPr>
          </a:p>
        </p:txBody>
      </p:sp>
      <p:pic>
        <p:nvPicPr>
          <p:cNvPr id="114" name="Google Shape;11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2700" y="1773488"/>
            <a:ext cx="2466975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34025" y="3296675"/>
            <a:ext cx="4124325" cy="74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4.   Equações de Hamilton-Ostrogradski</a:t>
            </a:r>
            <a:endParaRPr/>
          </a:p>
        </p:txBody>
      </p:sp>
      <p:sp>
        <p:nvSpPr>
          <p:cNvPr id="121" name="Google Shape;121;p2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>
                <a:solidFill>
                  <a:srgbClr val="000000"/>
                </a:solidFill>
              </a:rPr>
              <a:t>Definições de variáveis canônicas por Ostrogradski (1850) :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22" name="Google Shape;12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425" y="1923350"/>
            <a:ext cx="2977425" cy="38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60225" y="1746100"/>
            <a:ext cx="19050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0425" y="2727207"/>
            <a:ext cx="1555549" cy="38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1700" y="3611125"/>
            <a:ext cx="386715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0"/>
          <p:cNvSpPr txBox="1"/>
          <p:nvPr/>
        </p:nvSpPr>
        <p:spPr>
          <a:xfrm>
            <a:off x="5582400" y="4155950"/>
            <a:ext cx="34704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latin typeface="Open Sans"/>
                <a:ea typeface="Open Sans"/>
                <a:cs typeface="Open Sans"/>
                <a:sym typeface="Open Sans"/>
              </a:rPr>
              <a:t>Mikhail Vassiliovich Ostrogradski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latin typeface="Open Sans"/>
                <a:ea typeface="Open Sans"/>
                <a:cs typeface="Open Sans"/>
                <a:sym typeface="Open Sans"/>
              </a:rPr>
              <a:t>                 (1801 - 1862)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4.   Equações de Hamilton-Ostrogradski</a:t>
            </a:r>
            <a:endParaRPr/>
          </a:p>
        </p:txBody>
      </p:sp>
      <p:pic>
        <p:nvPicPr>
          <p:cNvPr id="132" name="Google Shape;13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9375" y="1631038"/>
            <a:ext cx="3705225" cy="88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57625" y="2678825"/>
            <a:ext cx="1228725" cy="66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57625" y="3726988"/>
            <a:ext cx="1466850" cy="6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