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B896"/>
    <a:srgbClr val="52FCDC"/>
    <a:srgbClr val="91FDE8"/>
    <a:srgbClr val="05E9BE"/>
    <a:srgbClr val="04B492"/>
    <a:srgbClr val="037B63"/>
    <a:srgbClr val="9483AE"/>
    <a:srgbClr val="8A7AA4"/>
    <a:srgbClr val="A971A9"/>
    <a:srgbClr val="BFB0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4995" autoAdjust="0"/>
    <p:restoredTop sz="94660"/>
  </p:normalViewPr>
  <p:slideViewPr>
    <p:cSldViewPr snapToGrid="0">
      <p:cViewPr>
        <p:scale>
          <a:sx n="33" d="100"/>
          <a:sy n="33" d="100"/>
        </p:scale>
        <p:origin x="-630" y="-72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296FA8-C05C-4924-A9FE-AE04074B1BDA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5A2441-2591-462B-A392-360F3DF72E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0314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A2441-2591-462B-A392-360F3DF72E1E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4830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6618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45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11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444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825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109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8445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5728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6420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6790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02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46DF5B-5F25-463C-B0C0-081979C0C2D8}" type="datetimeFigureOut">
              <a:rPr lang="pt-BR" smtClean="0"/>
              <a:t>06/02/2025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952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 descr="Uma imagem contendo Ícone&#10;&#10;Descrição gerada automaticamente">
            <a:extLst>
              <a:ext uri="{FF2B5EF4-FFF2-40B4-BE49-F238E27FC236}">
                <a16:creationId xmlns:a16="http://schemas.microsoft.com/office/drawing/2014/main" xmlns="" id="{09D5A261-3519-D646-CEBB-6E53C31EC5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4" t="9554" b="8608"/>
          <a:stretch/>
        </p:blipFill>
        <p:spPr>
          <a:xfrm>
            <a:off x="26289001" y="725626"/>
            <a:ext cx="5534984" cy="4484744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xmlns="" id="{03F48303-CACB-AD46-BFBC-D4C85D82C0D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5589"/>
          <a:stretch/>
        </p:blipFill>
        <p:spPr>
          <a:xfrm>
            <a:off x="21927617" y="5695507"/>
            <a:ext cx="9922280" cy="6667305"/>
          </a:xfrm>
          <a:prstGeom prst="rect">
            <a:avLst/>
          </a:prstGeom>
        </p:spPr>
      </p:pic>
      <p:sp>
        <p:nvSpPr>
          <p:cNvPr id="4" name="Text Box 1346">
            <a:extLst>
              <a:ext uri="{FF2B5EF4-FFF2-40B4-BE49-F238E27FC236}">
                <a16:creationId xmlns:a16="http://schemas.microsoft.com/office/drawing/2014/main" xmlns="" id="{59AF9D8B-587B-312A-11E1-045C33178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301" y="5625252"/>
            <a:ext cx="9720000" cy="782009"/>
          </a:xfrm>
          <a:prstGeom prst="rect">
            <a:avLst/>
          </a:prstGeom>
          <a:solidFill>
            <a:srgbClr val="04B896"/>
          </a:solidFill>
          <a:ln>
            <a:solidFill>
              <a:srgbClr val="05E9BE"/>
            </a:solidFill>
          </a:ln>
          <a:effectLst>
            <a:outerShdw blurRad="50800" dist="38100" dir="5400000" algn="t" rotWithShape="0">
              <a:srgbClr val="4FC376">
                <a:alpha val="16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ts val="5557"/>
              </a:lnSpc>
              <a:buClr>
                <a:schemeClr val="tx2"/>
              </a:buClr>
            </a:pPr>
            <a:r>
              <a:rPr lang="pt-BR" sz="4400" b="1" dirty="0">
                <a:latin typeface="Book Antiqua" panose="02040602050305030304" pitchFamily="18" charset="0"/>
              </a:rPr>
              <a:t>Resumo</a:t>
            </a:r>
          </a:p>
        </p:txBody>
      </p:sp>
      <p:sp>
        <p:nvSpPr>
          <p:cNvPr id="9" name="Text Box 1346">
            <a:extLst>
              <a:ext uri="{FF2B5EF4-FFF2-40B4-BE49-F238E27FC236}">
                <a16:creationId xmlns:a16="http://schemas.microsoft.com/office/drawing/2014/main" xmlns="" id="{2A0D0CA9-811A-EB2F-5829-664F8CA27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51401" y="26016372"/>
            <a:ext cx="9720000" cy="810478"/>
          </a:xfrm>
          <a:prstGeom prst="rect">
            <a:avLst/>
          </a:prstGeom>
          <a:solidFill>
            <a:srgbClr val="04B896"/>
          </a:solidFill>
          <a:ln>
            <a:solidFill>
              <a:srgbClr val="05E9BE"/>
            </a:solidFill>
          </a:ln>
          <a:effectLst>
            <a:outerShdw blurRad="50800" dist="38100" dir="5400000" algn="t" rotWithShape="0">
              <a:srgbClr val="4FC376">
                <a:alpha val="16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lnSpc>
                <a:spcPts val="5557"/>
              </a:lnSpc>
              <a:buClr>
                <a:schemeClr val="tx2"/>
              </a:buClr>
              <a:defRPr sz="4400" b="1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dirty="0"/>
              <a:t>Resultados e Discussões</a:t>
            </a:r>
            <a:endParaRPr lang="pt-BR" dirty="0"/>
          </a:p>
        </p:txBody>
      </p:sp>
      <p:sp>
        <p:nvSpPr>
          <p:cNvPr id="12" name="Text Box 1346">
            <a:extLst>
              <a:ext uri="{FF2B5EF4-FFF2-40B4-BE49-F238E27FC236}">
                <a16:creationId xmlns:a16="http://schemas.microsoft.com/office/drawing/2014/main" xmlns="" id="{B6549006-DC45-87C9-B276-97A25E407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299" y="11543183"/>
            <a:ext cx="9719999" cy="782009"/>
          </a:xfrm>
          <a:prstGeom prst="rect">
            <a:avLst/>
          </a:prstGeom>
          <a:solidFill>
            <a:srgbClr val="04B896"/>
          </a:solidFill>
          <a:ln>
            <a:solidFill>
              <a:srgbClr val="05E9BE"/>
            </a:solidFill>
          </a:ln>
          <a:effectLst>
            <a:outerShdw blurRad="50800" dist="38100" dir="5400000" algn="t" rotWithShape="0">
              <a:srgbClr val="4FC376">
                <a:alpha val="16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lnSpc>
                <a:spcPts val="5557"/>
              </a:lnSpc>
              <a:buClr>
                <a:schemeClr val="tx2"/>
              </a:buClr>
              <a:defRPr sz="4400" b="1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dirty="0"/>
              <a:t>Introdução</a:t>
            </a: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xmlns="" id="{6481171E-9FC7-075D-CC98-637DD683ABB6}"/>
              </a:ext>
            </a:extLst>
          </p:cNvPr>
          <p:cNvSpPr txBox="1">
            <a:spLocks/>
          </p:cNvSpPr>
          <p:nvPr/>
        </p:nvSpPr>
        <p:spPr>
          <a:xfrm>
            <a:off x="5372100" y="668476"/>
            <a:ext cx="21381473" cy="4000528"/>
          </a:xfrm>
          <a:prstGeom prst="rect">
            <a:avLst/>
          </a:prstGeom>
        </p:spPr>
        <p:txBody>
          <a:bodyPr>
            <a:noAutofit/>
          </a:bodyPr>
          <a:lstStyle>
            <a:lvl1pPr marL="809976" indent="-809976" algn="l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Char char="•"/>
              <a:defRPr sz="99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29927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49878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829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89780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09731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9682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49633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69584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pt-BR" sz="5400" b="1" dirty="0" smtClean="0">
                <a:latin typeface="Book Antiqua" panose="02040602050305030304" pitchFamily="18" charset="0"/>
                <a:ea typeface="Times New Roman" panose="02020603050405020304" pitchFamily="18" charset="0"/>
              </a:rPr>
              <a:t>TÍTULO</a:t>
            </a:r>
            <a:r>
              <a:rPr lang="pt-BR" sz="5400" b="1" dirty="0"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pt-BR" sz="5400" b="1" dirty="0" err="1">
                <a:latin typeface="Book Antiqua" panose="02040602050305030304" pitchFamily="18" charset="0"/>
                <a:ea typeface="Times New Roman" panose="02020603050405020304" pitchFamily="18" charset="0"/>
              </a:rPr>
              <a:t>TÍTULO</a:t>
            </a:r>
            <a:r>
              <a:rPr lang="pt-BR" sz="5400" b="1" dirty="0"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pt-BR" sz="5400" b="1" dirty="0" err="1">
                <a:latin typeface="Book Antiqua" panose="02040602050305030304" pitchFamily="18" charset="0"/>
                <a:ea typeface="Times New Roman" panose="02020603050405020304" pitchFamily="18" charset="0"/>
              </a:rPr>
              <a:t>TÍTULO</a:t>
            </a:r>
            <a:r>
              <a:rPr lang="pt-BR" sz="5400" b="1" dirty="0"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pt-BR" sz="5400" b="1" dirty="0" err="1">
                <a:latin typeface="Book Antiqua" panose="02040602050305030304" pitchFamily="18" charset="0"/>
                <a:ea typeface="Times New Roman" panose="02020603050405020304" pitchFamily="18" charset="0"/>
              </a:rPr>
              <a:t>TÍTULO</a:t>
            </a:r>
            <a:r>
              <a:rPr lang="pt-BR" sz="5400" b="1" dirty="0"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pt-BR" sz="5400" b="1" dirty="0" err="1">
                <a:latin typeface="Book Antiqua" panose="02040602050305030304" pitchFamily="18" charset="0"/>
                <a:ea typeface="Times New Roman" panose="02020603050405020304" pitchFamily="18" charset="0"/>
              </a:rPr>
              <a:t>TÍTULO</a:t>
            </a:r>
            <a:r>
              <a:rPr lang="pt-BR" sz="5400" b="1" dirty="0"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pt-BR" sz="5400" b="1" dirty="0" err="1">
                <a:latin typeface="Book Antiqua" panose="02040602050305030304" pitchFamily="18" charset="0"/>
                <a:ea typeface="Times New Roman" panose="02020603050405020304" pitchFamily="18" charset="0"/>
              </a:rPr>
              <a:t>TÍTULO</a:t>
            </a:r>
            <a:r>
              <a:rPr lang="pt-BR" sz="5400" b="1" dirty="0"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pt-BR" sz="5400" b="1" dirty="0" err="1">
                <a:latin typeface="Book Antiqua" panose="02040602050305030304" pitchFamily="18" charset="0"/>
                <a:ea typeface="Times New Roman" panose="02020603050405020304" pitchFamily="18" charset="0"/>
              </a:rPr>
              <a:t>TÍTULO</a:t>
            </a:r>
            <a:r>
              <a:rPr lang="pt-BR" sz="5400" b="1" dirty="0"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pt-BR" sz="5400" b="1" dirty="0" err="1">
                <a:latin typeface="Book Antiqua" panose="02040602050305030304" pitchFamily="18" charset="0"/>
                <a:ea typeface="Times New Roman" panose="02020603050405020304" pitchFamily="18" charset="0"/>
              </a:rPr>
              <a:t>TÍTULO</a:t>
            </a:r>
            <a:r>
              <a:rPr lang="pt-BR" sz="5400" b="1" dirty="0"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pt-BR" sz="5400" b="1" dirty="0" err="1">
                <a:latin typeface="Book Antiqua" panose="02040602050305030304" pitchFamily="18" charset="0"/>
                <a:ea typeface="Times New Roman" panose="02020603050405020304" pitchFamily="18" charset="0"/>
              </a:rPr>
              <a:t>TÍTULO</a:t>
            </a:r>
            <a:r>
              <a:rPr lang="pt-BR" sz="5400" b="1" dirty="0"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pt-BR" sz="5400" b="1" dirty="0" err="1">
                <a:latin typeface="Book Antiqua" panose="02040602050305030304" pitchFamily="18" charset="0"/>
                <a:ea typeface="Times New Roman" panose="02020603050405020304" pitchFamily="18" charset="0"/>
              </a:rPr>
              <a:t>TÍTULO</a:t>
            </a:r>
            <a:r>
              <a:rPr lang="pt-BR" sz="5400" b="1" dirty="0"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pt-BR" sz="5400" b="1" dirty="0" err="1">
                <a:latin typeface="Book Antiqua" panose="02040602050305030304" pitchFamily="18" charset="0"/>
                <a:ea typeface="Times New Roman" panose="02020603050405020304" pitchFamily="18" charset="0"/>
              </a:rPr>
              <a:t>TÍTULO</a:t>
            </a:r>
            <a:r>
              <a:rPr lang="pt-BR" sz="5400" b="1" dirty="0"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r>
              <a:rPr lang="pt-BR" sz="5400" b="1" dirty="0" err="1">
                <a:latin typeface="Book Antiqua" panose="02040602050305030304" pitchFamily="18" charset="0"/>
                <a:ea typeface="Times New Roman" panose="02020603050405020304" pitchFamily="18" charset="0"/>
              </a:rPr>
              <a:t>TÍTULO</a:t>
            </a:r>
            <a:r>
              <a:rPr lang="pt-BR" sz="5400" b="1" dirty="0"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endParaRPr lang="pt-BR" sz="5400" dirty="0"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445"/>
              </a:spcBef>
            </a:pPr>
            <a:endParaRPr lang="pt-BR" sz="2000" b="1" dirty="0">
              <a:effectLst/>
              <a:latin typeface="Calibri" panose="020F050202020403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xmlns="" id="{92B58061-483A-161E-1F25-FD16EF178D9C}"/>
              </a:ext>
            </a:extLst>
          </p:cNvPr>
          <p:cNvSpPr/>
          <p:nvPr/>
        </p:nvSpPr>
        <p:spPr>
          <a:xfrm>
            <a:off x="3657600" y="2649159"/>
            <a:ext cx="2412836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pt-BR" sz="3600" b="1" dirty="0">
                <a:latin typeface="Book Antiqua" panose="02040602050305030304" pitchFamily="18" charset="0"/>
              </a:rPr>
              <a:t> </a:t>
            </a:r>
            <a:r>
              <a:rPr lang="pt-BR" sz="3600" b="1" dirty="0" smtClean="0">
                <a:latin typeface="Book Antiqua" panose="02040602050305030304" pitchFamily="18" charset="0"/>
              </a:rPr>
              <a:t>*Autor1; </a:t>
            </a:r>
            <a:r>
              <a:rPr lang="pt-BR" sz="3600" b="1" baseline="30000" dirty="0" smtClean="0">
                <a:latin typeface="Aptos" panose="020B0004020202020204" pitchFamily="34" charset="0"/>
              </a:rPr>
              <a:t>†</a:t>
            </a:r>
            <a:r>
              <a:rPr lang="pt-BR" sz="3600" b="1" dirty="0">
                <a:latin typeface="Book Antiqua" panose="02040602050305030304" pitchFamily="18" charset="0"/>
              </a:rPr>
              <a:t> </a:t>
            </a:r>
            <a:r>
              <a:rPr lang="pt-BR" sz="3600" b="1" dirty="0" smtClean="0">
                <a:latin typeface="Book Antiqua" panose="02040602050305030304" pitchFamily="18" charset="0"/>
              </a:rPr>
              <a:t>Autor2</a:t>
            </a:r>
            <a:r>
              <a:rPr lang="pt-BR" sz="3600" b="1" dirty="0" smtClean="0">
                <a:latin typeface="Book Antiqua" panose="02040602050305030304" pitchFamily="18" charset="0"/>
              </a:rPr>
              <a:t>; </a:t>
            </a:r>
            <a:r>
              <a:rPr lang="pt-BR" sz="3600" b="1" baseline="30000" dirty="0" smtClean="0">
                <a:latin typeface="Aptos" panose="020B0004020202020204" pitchFamily="34" charset="0"/>
              </a:rPr>
              <a:t>‡</a:t>
            </a:r>
            <a:r>
              <a:rPr lang="pt-BR" sz="3600" b="1" dirty="0" smtClean="0">
                <a:latin typeface="Book Antiqua" panose="02040602050305030304" pitchFamily="18" charset="0"/>
              </a:rPr>
              <a:t>Orientador</a:t>
            </a:r>
            <a:r>
              <a:rPr lang="pt-BR" sz="3600" b="1" baseline="30000" dirty="0" smtClean="0">
                <a:latin typeface="Book Antiqua" panose="02040602050305030304" pitchFamily="18" charset="0"/>
              </a:rPr>
              <a:t> </a:t>
            </a:r>
            <a:endParaRPr lang="pt-BR" sz="3600" b="1" dirty="0" smtClean="0">
              <a:latin typeface="Book Antiqua" panose="02040602050305030304" pitchFamily="18" charset="0"/>
            </a:endParaRPr>
          </a:p>
          <a:p>
            <a:pPr algn="ctr">
              <a:lnSpc>
                <a:spcPct val="125000"/>
              </a:lnSpc>
            </a:pPr>
            <a:r>
              <a:rPr lang="pt-BR" sz="3200" dirty="0" smtClean="0">
                <a:latin typeface="Book Antiqua" panose="02040602050305030304" pitchFamily="18" charset="0"/>
              </a:rPr>
              <a:t>*</a:t>
            </a:r>
            <a:r>
              <a:rPr lang="pt-BR" sz="3000" dirty="0" smtClean="0">
                <a:latin typeface="Book Antiqua" panose="02040602050305030304" pitchFamily="18" charset="0"/>
              </a:rPr>
              <a:t>Departamento de Biotecnologia, Instituto de Ciências da Natureza, Universidade Federal de Alfenas, Alfenas, MG</a:t>
            </a:r>
          </a:p>
          <a:p>
            <a:pPr algn="ctr">
              <a:lnSpc>
                <a:spcPct val="125000"/>
              </a:lnSpc>
            </a:pPr>
            <a:r>
              <a:rPr lang="pt-BR" sz="3000" b="1" baseline="30000" dirty="0" smtClean="0">
                <a:latin typeface="Aptos" panose="020B0004020202020204" pitchFamily="34" charset="0"/>
              </a:rPr>
              <a:t>† </a:t>
            </a:r>
            <a:r>
              <a:rPr lang="pt-BR" sz="3000" dirty="0" smtClean="0">
                <a:latin typeface="Book Antiqua" panose="02040602050305030304" pitchFamily="18" charset="0"/>
              </a:rPr>
              <a:t>Departamento </a:t>
            </a:r>
            <a:r>
              <a:rPr lang="pt-BR" sz="3000" dirty="0">
                <a:latin typeface="Book Antiqua" panose="02040602050305030304" pitchFamily="18" charset="0"/>
              </a:rPr>
              <a:t>de Matemática, Instituto de Ciências </a:t>
            </a:r>
            <a:r>
              <a:rPr lang="pt-BR" sz="3000" dirty="0" smtClean="0">
                <a:latin typeface="Book Antiqua" panose="02040602050305030304" pitchFamily="18" charset="0"/>
              </a:rPr>
              <a:t>Exatas, </a:t>
            </a:r>
            <a:r>
              <a:rPr lang="pt-BR" sz="3000" dirty="0">
                <a:latin typeface="Book Antiqua" panose="02040602050305030304" pitchFamily="18" charset="0"/>
              </a:rPr>
              <a:t>Universidade Federal de Alfenas, Alfenas, MG</a:t>
            </a:r>
            <a:endParaRPr lang="pt-BR" sz="3000" dirty="0" smtClean="0">
              <a:latin typeface="Book Antiqua" panose="02040602050305030304" pitchFamily="18" charset="0"/>
            </a:endParaRPr>
          </a:p>
          <a:p>
            <a:pPr algn="ctr">
              <a:lnSpc>
                <a:spcPct val="125000"/>
              </a:lnSpc>
            </a:pPr>
            <a:r>
              <a:rPr lang="pt-BR" sz="3000" b="1" baseline="30000" dirty="0" smtClean="0">
                <a:latin typeface="Aptos" panose="020B0004020202020204" pitchFamily="34" charset="0"/>
              </a:rPr>
              <a:t>‡</a:t>
            </a:r>
            <a:r>
              <a:rPr lang="pt-BR" sz="3000" dirty="0" smtClean="0">
                <a:latin typeface="Book Antiqua" panose="02040602050305030304" pitchFamily="18" charset="0"/>
              </a:rPr>
              <a:t>Departamento de </a:t>
            </a:r>
            <a:r>
              <a:rPr lang="pt-BR" sz="3000" dirty="0" smtClean="0">
                <a:latin typeface="Book Antiqua" panose="02040602050305030304" pitchFamily="18" charset="0"/>
              </a:rPr>
              <a:t>Biotecnologia, Instituto de Ciências da Natureza, Universidade Federal de Alfenas, Alfenas, MG</a:t>
            </a:r>
            <a:endParaRPr lang="pt-BR" sz="3200" dirty="0">
              <a:latin typeface="Book Antiqua" panose="02040602050305030304" pitchFamily="18" charset="0"/>
            </a:endParaRPr>
          </a:p>
        </p:txBody>
      </p:sp>
      <p:sp>
        <p:nvSpPr>
          <p:cNvPr id="16" name="Text Box 1346">
            <a:extLst>
              <a:ext uri="{FF2B5EF4-FFF2-40B4-BE49-F238E27FC236}">
                <a16:creationId xmlns:a16="http://schemas.microsoft.com/office/drawing/2014/main" xmlns="" id="{A02FC96A-B8E4-44B0-D781-11D4CC188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01158" y="38081264"/>
            <a:ext cx="9722827" cy="810478"/>
          </a:xfrm>
          <a:prstGeom prst="rect">
            <a:avLst/>
          </a:prstGeom>
          <a:solidFill>
            <a:srgbClr val="04B896"/>
          </a:solidFill>
          <a:ln>
            <a:solidFill>
              <a:srgbClr val="05E9BE"/>
            </a:solidFill>
          </a:ln>
          <a:effectLst>
            <a:outerShdw blurRad="50800" dist="38100" dir="5400000" algn="t" rotWithShape="0">
              <a:srgbClr val="4FC376">
                <a:alpha val="16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lnSpc>
                <a:spcPts val="5557"/>
              </a:lnSpc>
              <a:buClr>
                <a:schemeClr val="tx2"/>
              </a:buClr>
              <a:defRPr sz="4400" b="1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dirty="0"/>
              <a:t>Agradecimentos</a:t>
            </a:r>
          </a:p>
        </p:txBody>
      </p:sp>
      <p:pic>
        <p:nvPicPr>
          <p:cNvPr id="23" name="Picture 6" descr="Fapemig emite nota oficial de esclarecimento | Comunica UFU">
            <a:extLst>
              <a:ext uri="{FF2B5EF4-FFF2-40B4-BE49-F238E27FC236}">
                <a16:creationId xmlns:a16="http://schemas.microsoft.com/office/drawing/2014/main" xmlns="" id="{20F6F22F-17AF-8B04-BD7B-7BFFD36D95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05" t="10827" r="17781" b="11336"/>
          <a:stretch/>
        </p:blipFill>
        <p:spPr bwMode="auto">
          <a:xfrm>
            <a:off x="29688576" y="40377672"/>
            <a:ext cx="2119085" cy="1786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xmlns="" id="{AECD0DE2-1989-51A6-9A86-E66CD0B36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595686"/>
              </p:ext>
            </p:extLst>
          </p:nvPr>
        </p:nvGraphicFramePr>
        <p:xfrm>
          <a:off x="11836875" y="31805286"/>
          <a:ext cx="9395025" cy="5768278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1079025">
                  <a:extLst>
                    <a:ext uri="{9D8B030D-6E8A-4147-A177-3AD203B41FA5}">
                      <a16:colId xmlns:a16="http://schemas.microsoft.com/office/drawing/2014/main" xmlns="" val="3422780949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xmlns="" val="934290841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xmlns="" val="1094766212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xmlns="" val="3789214011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xmlns="" val="3961323524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xmlns="" val="897226375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xmlns="" val="4058795129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xmlns="" val="234826361"/>
                    </a:ext>
                  </a:extLst>
                </a:gridCol>
              </a:tblGrid>
              <a:tr h="92704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52F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ACC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52F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Pr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>
                      <a:noFill/>
                    </a:lnR>
                    <a:lnT w="12700" cap="flat" cmpd="sng" algn="ctr">
                      <a:solidFill>
                        <a:srgbClr val="52F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Se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Sp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FS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T w="12700" cap="flat" cmpd="sng" algn="ctr">
                      <a:solidFill>
                        <a:srgbClr val="52F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MCC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52F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AUC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52F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34352477"/>
                  </a:ext>
                </a:extLst>
              </a:tr>
              <a:tr h="978547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0.50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2FC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0.811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2FC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1.00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2FC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0.688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2FC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1.00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2FC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0.815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2FC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0.682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2FC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0.978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2FC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3929530"/>
                  </a:ext>
                </a:extLst>
              </a:tr>
              <a:tr h="978547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>
                          <a:effectLst/>
                          <a:latin typeface="Book Antiqua" panose="02040602050305030304" pitchFamily="18" charset="0"/>
                        </a:rPr>
                        <a:t>0.60</a:t>
                      </a:r>
                      <a:endParaRPr lang="pt-BR" sz="260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>
                          <a:effectLst/>
                          <a:latin typeface="Book Antiqua" panose="02040602050305030304" pitchFamily="18" charset="0"/>
                        </a:rPr>
                        <a:t>0.868</a:t>
                      </a:r>
                      <a:endParaRPr lang="pt-BR" sz="260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1.00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0.781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1.00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0.877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>
                          <a:effectLst/>
                          <a:latin typeface="Book Antiqua" panose="02040602050305030304" pitchFamily="18" charset="0"/>
                        </a:rPr>
                        <a:t>0.766</a:t>
                      </a:r>
                      <a:endParaRPr lang="pt-BR" sz="260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0.989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362433912"/>
                  </a:ext>
                </a:extLst>
              </a:tr>
              <a:tr h="978547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0.70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2FC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0.868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2FC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1.00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2FC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0.781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2FC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1.00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2FC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0.877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2FC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0.766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2FC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0.978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52FC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7937567"/>
                  </a:ext>
                </a:extLst>
              </a:tr>
              <a:tr h="978547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>
                          <a:effectLst/>
                          <a:latin typeface="Book Antiqua" panose="02040602050305030304" pitchFamily="18" charset="0"/>
                        </a:rPr>
                        <a:t>0.75</a:t>
                      </a:r>
                      <a:endParaRPr lang="pt-BR" sz="260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>
                          <a:effectLst/>
                          <a:latin typeface="Book Antiqua" panose="02040602050305030304" pitchFamily="18" charset="0"/>
                        </a:rPr>
                        <a:t>0.943</a:t>
                      </a:r>
                      <a:endParaRPr lang="pt-BR" sz="260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>
                          <a:effectLst/>
                          <a:latin typeface="Book Antiqua" panose="02040602050305030304" pitchFamily="18" charset="0"/>
                        </a:rPr>
                        <a:t>1.00</a:t>
                      </a:r>
                      <a:endParaRPr lang="pt-BR" sz="260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>
                          <a:effectLst/>
                          <a:latin typeface="Book Antiqua" panose="02040602050305030304" pitchFamily="18" charset="0"/>
                        </a:rPr>
                        <a:t>0.906</a:t>
                      </a:r>
                      <a:endParaRPr lang="pt-BR" sz="260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>
                          <a:effectLst/>
                          <a:latin typeface="Book Antiqua" panose="02040602050305030304" pitchFamily="18" charset="0"/>
                        </a:rPr>
                        <a:t>1.000</a:t>
                      </a:r>
                      <a:endParaRPr lang="pt-BR" sz="260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0.951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0.891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0.987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57940457"/>
                  </a:ext>
                </a:extLst>
              </a:tr>
              <a:tr h="92704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0.80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FC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0.849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FC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0.90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FC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0.844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FC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0.857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FC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0.871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FC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0.692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2FC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it-IT" sz="2600" dirty="0">
                          <a:effectLst/>
                          <a:latin typeface="Book Antiqua" panose="02040602050305030304" pitchFamily="18" charset="0"/>
                        </a:rPr>
                        <a:t>0.963</a:t>
                      </a:r>
                      <a:endParaRPr lang="pt-BR" sz="26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5E9B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2FC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9879157"/>
                  </a:ext>
                </a:extLst>
              </a:tr>
            </a:tbl>
          </a:graphicData>
        </a:graphic>
      </p:graphicFrame>
      <p:sp>
        <p:nvSpPr>
          <p:cNvPr id="27" name="Text Box 1346">
            <a:extLst>
              <a:ext uri="{FF2B5EF4-FFF2-40B4-BE49-F238E27FC236}">
                <a16:creationId xmlns:a16="http://schemas.microsoft.com/office/drawing/2014/main" xmlns="" id="{04C89352-F566-6B23-B5DE-147CA2E07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01158" y="20482273"/>
            <a:ext cx="9722827" cy="810478"/>
          </a:xfrm>
          <a:prstGeom prst="rect">
            <a:avLst/>
          </a:prstGeom>
          <a:solidFill>
            <a:srgbClr val="04B896"/>
          </a:solidFill>
          <a:ln>
            <a:solidFill>
              <a:srgbClr val="05E9BE"/>
            </a:solidFill>
          </a:ln>
          <a:effectLst>
            <a:outerShdw blurRad="50800" dist="38100" dir="5400000" algn="t" rotWithShape="0">
              <a:srgbClr val="4FC376">
                <a:alpha val="16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lnSpc>
                <a:spcPts val="5557"/>
              </a:lnSpc>
              <a:buClr>
                <a:schemeClr val="tx2"/>
              </a:buClr>
              <a:defRPr sz="4400" b="1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dirty="0"/>
              <a:t>Conclusão</a:t>
            </a:r>
          </a:p>
        </p:txBody>
      </p:sp>
      <p:sp>
        <p:nvSpPr>
          <p:cNvPr id="30" name="Text Box 1346">
            <a:extLst>
              <a:ext uri="{FF2B5EF4-FFF2-40B4-BE49-F238E27FC236}">
                <a16:creationId xmlns:a16="http://schemas.microsoft.com/office/drawing/2014/main" xmlns="" id="{A5D51A23-0E7E-BE87-D44B-C5EFA67E9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27070" y="26718274"/>
            <a:ext cx="9722827" cy="810478"/>
          </a:xfrm>
          <a:prstGeom prst="rect">
            <a:avLst/>
          </a:prstGeom>
          <a:solidFill>
            <a:srgbClr val="04B896"/>
          </a:solidFill>
          <a:ln>
            <a:solidFill>
              <a:srgbClr val="05E9BE"/>
            </a:solidFill>
          </a:ln>
          <a:effectLst>
            <a:outerShdw blurRad="50800" dist="38100" dir="5400000" algn="t" rotWithShape="0">
              <a:srgbClr val="4FC376">
                <a:alpha val="16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lnSpc>
                <a:spcPts val="5557"/>
              </a:lnSpc>
              <a:buClr>
                <a:schemeClr val="tx2"/>
              </a:buClr>
              <a:defRPr sz="4400" b="1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dirty="0"/>
              <a:t>Referências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xmlns="" id="{BFE26D29-C94F-54DD-29B3-C0B7A8CC25B8}"/>
              </a:ext>
            </a:extLst>
          </p:cNvPr>
          <p:cNvSpPr txBox="1"/>
          <p:nvPr/>
        </p:nvSpPr>
        <p:spPr>
          <a:xfrm>
            <a:off x="22076312" y="12753817"/>
            <a:ext cx="9705975" cy="52501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indent="1077913" algn="just">
              <a:lnSpc>
                <a:spcPct val="114000"/>
              </a:lnSpc>
              <a:defRPr sz="2800">
                <a:latin typeface="Book Antiqua" panose="02040602050305030304" pitchFamily="18" charset="0"/>
              </a:defRPr>
            </a:lvl1pPr>
          </a:lstStyle>
          <a:p>
            <a:pPr indent="0" algn="ctr"/>
            <a:r>
              <a:rPr lang="pt-BR" sz="2600" b="1" dirty="0"/>
              <a:t>Figura 1: </a:t>
            </a:r>
            <a:r>
              <a:rPr lang="pt-BR" sz="2600" dirty="0"/>
              <a:t>Partes afetadas no cérebro para cada fator da doença</a:t>
            </a:r>
            <a:r>
              <a:rPr lang="pt-BR" sz="2600" dirty="0" smtClean="0"/>
              <a:t>. </a:t>
            </a:r>
            <a:endParaRPr lang="pt-BR" sz="2600" dirty="0"/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xmlns="" id="{19A64712-65DF-110B-5141-EDD2F8E50B84}"/>
              </a:ext>
            </a:extLst>
          </p:cNvPr>
          <p:cNvSpPr txBox="1"/>
          <p:nvPr/>
        </p:nvSpPr>
        <p:spPr>
          <a:xfrm>
            <a:off x="21893574" y="13278833"/>
            <a:ext cx="9719997" cy="52540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indent="1077913" algn="just">
              <a:lnSpc>
                <a:spcPct val="114000"/>
              </a:lnSpc>
              <a:defRPr sz="2800">
                <a:latin typeface="Book Antiqua" panose="02040602050305030304" pitchFamily="18" charset="0"/>
              </a:defRPr>
            </a:lvl1pPr>
          </a:lstStyle>
          <a:p>
            <a:pPr indent="0" algn="ctr"/>
            <a:r>
              <a:rPr lang="pt-BR" sz="2600" dirty="0"/>
              <a:t>Fonte: </a:t>
            </a:r>
            <a:r>
              <a:rPr lang="pt-BR" sz="2600" dirty="0" err="1"/>
              <a:t>Breiman</a:t>
            </a:r>
            <a:r>
              <a:rPr lang="pt-BR" sz="2600" dirty="0"/>
              <a:t> (1996)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xmlns="" id="{FD552653-73A6-B341-01FA-921AD874D54D}"/>
              </a:ext>
            </a:extLst>
          </p:cNvPr>
          <p:cNvSpPr txBox="1"/>
          <p:nvPr/>
        </p:nvSpPr>
        <p:spPr>
          <a:xfrm>
            <a:off x="22101158" y="27722832"/>
            <a:ext cx="9707041" cy="102027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pt-BR" sz="2400" dirty="0">
                <a:latin typeface="Book Antiqua" panose="02040602050305030304" pitchFamily="18" charset="0"/>
              </a:rPr>
              <a:t> [1] 	TANVEER, M. et al. Machine learning </a:t>
            </a:r>
            <a:r>
              <a:rPr lang="pt-BR" sz="2400" dirty="0" err="1">
                <a:latin typeface="Book Antiqua" panose="02040602050305030304" pitchFamily="18" charset="0"/>
              </a:rPr>
              <a:t>techniques</a:t>
            </a:r>
            <a:r>
              <a:rPr lang="pt-BR" sz="2400" dirty="0">
                <a:latin typeface="Book Antiqua" panose="02040602050305030304" pitchFamily="18" charset="0"/>
              </a:rPr>
              <a:t> for </a:t>
            </a:r>
            <a:r>
              <a:rPr lang="pt-BR" sz="2400" dirty="0" err="1">
                <a:latin typeface="Book Antiqua" panose="02040602050305030304" pitchFamily="18" charset="0"/>
              </a:rPr>
              <a:t>the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diagnosis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of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alzheimer’s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disease</a:t>
            </a:r>
            <a:r>
              <a:rPr lang="pt-BR" sz="2400" dirty="0">
                <a:latin typeface="Book Antiqua" panose="02040602050305030304" pitchFamily="18" charset="0"/>
              </a:rPr>
              <a:t>: A review. </a:t>
            </a:r>
            <a:r>
              <a:rPr lang="pt-BR" sz="2400" b="1" dirty="0">
                <a:latin typeface="Book Antiqua" panose="02040602050305030304" pitchFamily="18" charset="0"/>
              </a:rPr>
              <a:t>ACM </a:t>
            </a:r>
            <a:r>
              <a:rPr lang="pt-BR" sz="2400" b="1" dirty="0" err="1">
                <a:latin typeface="Book Antiqua" panose="02040602050305030304" pitchFamily="18" charset="0"/>
              </a:rPr>
              <a:t>Transactions</a:t>
            </a:r>
            <a:r>
              <a:rPr lang="pt-BR" sz="2400" b="1" dirty="0">
                <a:latin typeface="Book Antiqua" panose="02040602050305030304" pitchFamily="18" charset="0"/>
              </a:rPr>
              <a:t> </a:t>
            </a:r>
            <a:r>
              <a:rPr lang="pt-BR" sz="2400" b="1" dirty="0" err="1">
                <a:latin typeface="Book Antiqua" panose="02040602050305030304" pitchFamily="18" charset="0"/>
              </a:rPr>
              <a:t>on</a:t>
            </a:r>
            <a:r>
              <a:rPr lang="pt-BR" sz="2400" b="1" dirty="0">
                <a:latin typeface="Book Antiqua" panose="02040602050305030304" pitchFamily="18" charset="0"/>
              </a:rPr>
              <a:t> </a:t>
            </a:r>
            <a:r>
              <a:rPr lang="pt-BR" sz="2400" b="1" dirty="0" err="1">
                <a:latin typeface="Book Antiqua" panose="02040602050305030304" pitchFamily="18" charset="0"/>
              </a:rPr>
              <a:t>Multimedia</a:t>
            </a:r>
            <a:r>
              <a:rPr lang="pt-BR" sz="2400" b="1" dirty="0">
                <a:latin typeface="Book Antiqua" panose="02040602050305030304" pitchFamily="18" charset="0"/>
              </a:rPr>
              <a:t> </a:t>
            </a:r>
            <a:r>
              <a:rPr lang="pt-BR" sz="2400" b="1" dirty="0" err="1">
                <a:latin typeface="Book Antiqua" panose="02040602050305030304" pitchFamily="18" charset="0"/>
              </a:rPr>
              <a:t>Computing</a:t>
            </a:r>
            <a:r>
              <a:rPr lang="pt-BR" sz="2400" b="1" dirty="0">
                <a:latin typeface="Book Antiqua" panose="02040602050305030304" pitchFamily="18" charset="0"/>
              </a:rPr>
              <a:t>, Communications, </a:t>
            </a:r>
            <a:r>
              <a:rPr lang="pt-BR" sz="2400" b="1" dirty="0" err="1">
                <a:latin typeface="Book Antiqua" panose="02040602050305030304" pitchFamily="18" charset="0"/>
              </a:rPr>
              <a:t>and</a:t>
            </a:r>
            <a:r>
              <a:rPr lang="pt-BR" sz="2400" b="1" dirty="0">
                <a:latin typeface="Book Antiqua" panose="02040602050305030304" pitchFamily="18" charset="0"/>
              </a:rPr>
              <a:t> </a:t>
            </a:r>
            <a:r>
              <a:rPr lang="pt-BR" sz="2400" b="1" dirty="0" err="1">
                <a:latin typeface="Book Antiqua" panose="02040602050305030304" pitchFamily="18" charset="0"/>
              </a:rPr>
              <a:t>Applications</a:t>
            </a:r>
            <a:r>
              <a:rPr lang="pt-BR" sz="2400" b="1" dirty="0">
                <a:latin typeface="Book Antiqua" panose="02040602050305030304" pitchFamily="18" charset="0"/>
              </a:rPr>
              <a:t> (TOMM)</a:t>
            </a:r>
            <a:r>
              <a:rPr lang="pt-BR" sz="2400" dirty="0">
                <a:latin typeface="Book Antiqua" panose="02040602050305030304" pitchFamily="18" charset="0"/>
              </a:rPr>
              <a:t>, ACM New York, NY, USA; 2020 ; v. 16, n. 1s, p. 1–35.</a:t>
            </a:r>
          </a:p>
          <a:p>
            <a:pPr>
              <a:spcAft>
                <a:spcPts val="1800"/>
              </a:spcAft>
            </a:pPr>
            <a:r>
              <a:rPr lang="pt-BR" sz="2400" dirty="0">
                <a:latin typeface="Book Antiqua" panose="02040602050305030304" pitchFamily="18" charset="0"/>
              </a:rPr>
              <a:t>[2] GEORGE-HYSLOP, P. H. S.; PETIT, A. Molecular </a:t>
            </a:r>
            <a:r>
              <a:rPr lang="pt-BR" sz="2400" dirty="0" err="1">
                <a:latin typeface="Book Antiqua" panose="02040602050305030304" pitchFamily="18" charset="0"/>
              </a:rPr>
              <a:t>biology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and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genetics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of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alzheimer’s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disease</a:t>
            </a:r>
            <a:r>
              <a:rPr lang="pt-BR" sz="2400" dirty="0">
                <a:latin typeface="Book Antiqua" panose="02040602050305030304" pitchFamily="18" charset="0"/>
              </a:rPr>
              <a:t>. </a:t>
            </a:r>
            <a:r>
              <a:rPr lang="pt-BR" sz="2400" b="1" dirty="0" err="1">
                <a:latin typeface="Book Antiqua" panose="02040602050305030304" pitchFamily="18" charset="0"/>
              </a:rPr>
              <a:t>Comptes</a:t>
            </a:r>
            <a:r>
              <a:rPr lang="pt-BR" sz="2400" b="1" dirty="0">
                <a:latin typeface="Book Antiqua" panose="02040602050305030304" pitchFamily="18" charset="0"/>
              </a:rPr>
              <a:t> </a:t>
            </a:r>
            <a:r>
              <a:rPr lang="pt-BR" sz="2400" b="1" dirty="0" err="1">
                <a:latin typeface="Book Antiqua" panose="02040602050305030304" pitchFamily="18" charset="0"/>
              </a:rPr>
              <a:t>rendus</a:t>
            </a:r>
            <a:r>
              <a:rPr lang="pt-BR" sz="2400" b="1" dirty="0">
                <a:latin typeface="Book Antiqua" panose="02040602050305030304" pitchFamily="18" charset="0"/>
              </a:rPr>
              <a:t> </a:t>
            </a:r>
            <a:r>
              <a:rPr lang="pt-BR" sz="2400" b="1" dirty="0" err="1">
                <a:latin typeface="Book Antiqua" panose="02040602050305030304" pitchFamily="18" charset="0"/>
              </a:rPr>
              <a:t>biologies</a:t>
            </a:r>
            <a:r>
              <a:rPr lang="pt-BR" sz="2400" dirty="0">
                <a:latin typeface="Book Antiqua" panose="02040602050305030304" pitchFamily="18" charset="0"/>
              </a:rPr>
              <a:t>, Elsevier; 2005 ; v. 328, n. 2, p. 119–130.</a:t>
            </a:r>
          </a:p>
          <a:p>
            <a:pPr>
              <a:spcAft>
                <a:spcPts val="1800"/>
              </a:spcAft>
            </a:pPr>
            <a:r>
              <a:rPr lang="pt-BR" sz="2400" dirty="0">
                <a:latin typeface="Book Antiqua" panose="02040602050305030304" pitchFamily="18" charset="0"/>
              </a:rPr>
              <a:t>[3] ALMEIDA, O. P. Mini exame dos estado mental e o diagnóstico de demência no Brasil. </a:t>
            </a:r>
            <a:r>
              <a:rPr lang="pt-BR" sz="2400" b="1" dirty="0">
                <a:latin typeface="Book Antiqua" panose="02040602050305030304" pitchFamily="18" charset="0"/>
              </a:rPr>
              <a:t>Arquivos de </a:t>
            </a:r>
            <a:r>
              <a:rPr lang="pt-BR" sz="2400" b="1" dirty="0" err="1">
                <a:latin typeface="Book Antiqua" panose="02040602050305030304" pitchFamily="18" charset="0"/>
              </a:rPr>
              <a:t>Neuro-psiquiatria</a:t>
            </a:r>
            <a:r>
              <a:rPr lang="pt-BR" sz="2400" dirty="0">
                <a:latin typeface="Book Antiqua" panose="02040602050305030304" pitchFamily="18" charset="0"/>
              </a:rPr>
              <a:t>, SciELO Brasil; 1998 ; v. 56, p. 605–612.</a:t>
            </a:r>
          </a:p>
          <a:p>
            <a:pPr>
              <a:spcAft>
                <a:spcPts val="1800"/>
              </a:spcAft>
            </a:pPr>
            <a:r>
              <a:rPr lang="pt-BR" sz="2400" dirty="0">
                <a:latin typeface="Book Antiqua" panose="02040602050305030304" pitchFamily="18" charset="0"/>
              </a:rPr>
              <a:t>[4] CASTELLANI, R. J.; PLASCENCIA-VILLA, G.; PERRY, G. The </a:t>
            </a:r>
            <a:r>
              <a:rPr lang="pt-BR" sz="2400" dirty="0" err="1">
                <a:latin typeface="Book Antiqua" panose="02040602050305030304" pitchFamily="18" charset="0"/>
              </a:rPr>
              <a:t>amyloid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cascade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and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alzheimer’s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disease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therapeutics</a:t>
            </a:r>
            <a:r>
              <a:rPr lang="pt-BR" sz="2400" dirty="0">
                <a:latin typeface="Book Antiqua" panose="02040602050305030304" pitchFamily="18" charset="0"/>
              </a:rPr>
              <a:t>: </a:t>
            </a:r>
            <a:r>
              <a:rPr lang="pt-BR" sz="2400" dirty="0" err="1">
                <a:latin typeface="Book Antiqua" panose="02040602050305030304" pitchFamily="18" charset="0"/>
              </a:rPr>
              <a:t>theory</a:t>
            </a:r>
            <a:r>
              <a:rPr lang="pt-BR" sz="2400" dirty="0">
                <a:latin typeface="Book Antiqua" panose="02040602050305030304" pitchFamily="18" charset="0"/>
              </a:rPr>
              <a:t> versus </a:t>
            </a:r>
            <a:r>
              <a:rPr lang="pt-BR" sz="2400" dirty="0" err="1">
                <a:latin typeface="Book Antiqua" panose="02040602050305030304" pitchFamily="18" charset="0"/>
              </a:rPr>
              <a:t>observation</a:t>
            </a:r>
            <a:r>
              <a:rPr lang="pt-BR" sz="2400" dirty="0">
                <a:latin typeface="Book Antiqua" panose="02040602050305030304" pitchFamily="18" charset="0"/>
              </a:rPr>
              <a:t>. </a:t>
            </a:r>
            <a:r>
              <a:rPr lang="pt-BR" sz="2400" b="1" dirty="0" err="1">
                <a:latin typeface="Book Antiqua" panose="02040602050305030304" pitchFamily="18" charset="0"/>
              </a:rPr>
              <a:t>Laboratory</a:t>
            </a:r>
            <a:r>
              <a:rPr lang="pt-BR" sz="2400" b="1" dirty="0">
                <a:latin typeface="Book Antiqua" panose="02040602050305030304" pitchFamily="18" charset="0"/>
              </a:rPr>
              <a:t> </a:t>
            </a:r>
            <a:r>
              <a:rPr lang="pt-BR" sz="2400" b="1" dirty="0" err="1">
                <a:latin typeface="Book Antiqua" panose="02040602050305030304" pitchFamily="18" charset="0"/>
              </a:rPr>
              <a:t>Investigation</a:t>
            </a:r>
            <a:r>
              <a:rPr lang="pt-BR" sz="2400" dirty="0">
                <a:latin typeface="Book Antiqua" panose="02040602050305030304" pitchFamily="18" charset="0"/>
              </a:rPr>
              <a:t>, Elsevier; 2019 ; v. 99, n. 7, p. 958–970.</a:t>
            </a:r>
          </a:p>
          <a:p>
            <a:pPr>
              <a:spcAft>
                <a:spcPts val="1800"/>
              </a:spcAft>
            </a:pPr>
            <a:r>
              <a:rPr lang="pt-BR" sz="2400" dirty="0">
                <a:latin typeface="Book Antiqua" panose="02040602050305030304" pitchFamily="18" charset="0"/>
              </a:rPr>
              <a:t>[5] SOMMER, B. </a:t>
            </a:r>
            <a:r>
              <a:rPr lang="pt-BR" sz="2400" dirty="0" err="1">
                <a:latin typeface="Book Antiqua" panose="02040602050305030304" pitchFamily="18" charset="0"/>
              </a:rPr>
              <a:t>Alzheimer’s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disease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and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the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amyloid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cascade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hypothesis</a:t>
            </a:r>
            <a:r>
              <a:rPr lang="pt-BR" sz="2400" dirty="0">
                <a:latin typeface="Book Antiqua" panose="02040602050305030304" pitchFamily="18" charset="0"/>
              </a:rPr>
              <a:t>: </a:t>
            </a:r>
            <a:r>
              <a:rPr lang="pt-BR" sz="2400" dirty="0" err="1">
                <a:latin typeface="Book Antiqua" panose="02040602050305030304" pitchFamily="18" charset="0"/>
              </a:rPr>
              <a:t>ten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years</a:t>
            </a:r>
            <a:r>
              <a:rPr lang="pt-BR" sz="2400" dirty="0">
                <a:latin typeface="Book Antiqua" panose="02040602050305030304" pitchFamily="18" charset="0"/>
              </a:rPr>
              <a:t> </a:t>
            </a:r>
            <a:r>
              <a:rPr lang="pt-BR" sz="2400" dirty="0" err="1">
                <a:latin typeface="Book Antiqua" panose="02040602050305030304" pitchFamily="18" charset="0"/>
              </a:rPr>
              <a:t>on</a:t>
            </a:r>
            <a:r>
              <a:rPr lang="pt-BR" sz="2400" dirty="0">
                <a:latin typeface="Book Antiqua" panose="02040602050305030304" pitchFamily="18" charset="0"/>
              </a:rPr>
              <a:t>. </a:t>
            </a:r>
            <a:r>
              <a:rPr lang="pt-BR" sz="2400" b="1" dirty="0" err="1">
                <a:latin typeface="Book Antiqua" panose="02040602050305030304" pitchFamily="18" charset="0"/>
              </a:rPr>
              <a:t>Current</a:t>
            </a:r>
            <a:r>
              <a:rPr lang="pt-BR" sz="2400" b="1" dirty="0">
                <a:latin typeface="Book Antiqua" panose="02040602050305030304" pitchFamily="18" charset="0"/>
              </a:rPr>
              <a:t> </a:t>
            </a:r>
            <a:r>
              <a:rPr lang="pt-BR" sz="2400" b="1" dirty="0" err="1">
                <a:latin typeface="Book Antiqua" panose="02040602050305030304" pitchFamily="18" charset="0"/>
              </a:rPr>
              <a:t>opinion</a:t>
            </a:r>
            <a:r>
              <a:rPr lang="pt-BR" sz="2400" b="1" dirty="0">
                <a:latin typeface="Book Antiqua" panose="02040602050305030304" pitchFamily="18" charset="0"/>
              </a:rPr>
              <a:t> in </a:t>
            </a:r>
            <a:r>
              <a:rPr lang="pt-BR" sz="2400" b="1" dirty="0" err="1">
                <a:latin typeface="Book Antiqua" panose="02040602050305030304" pitchFamily="18" charset="0"/>
              </a:rPr>
              <a:t>pharmacology</a:t>
            </a:r>
            <a:r>
              <a:rPr lang="pt-BR" sz="2400" dirty="0">
                <a:latin typeface="Book Antiqua" panose="02040602050305030304" pitchFamily="18" charset="0"/>
              </a:rPr>
              <a:t>, Elsevier; 2002 ; v. 2, n. 1. p. 87–92.</a:t>
            </a:r>
          </a:p>
          <a:p>
            <a:pPr>
              <a:spcAft>
                <a:spcPts val="1800"/>
              </a:spcAft>
            </a:pPr>
            <a:r>
              <a:rPr lang="pt-BR" sz="2400" dirty="0">
                <a:latin typeface="Book Antiqua" panose="02040602050305030304" pitchFamily="18" charset="0"/>
              </a:rPr>
              <a:t>[6] CHEN, X.; ISHWARAN, H. Random </a:t>
            </a:r>
            <a:r>
              <a:rPr lang="pt-BR" sz="2400" dirty="0" err="1">
                <a:latin typeface="Book Antiqua" panose="02040602050305030304" pitchFamily="18" charset="0"/>
              </a:rPr>
              <a:t>forests</a:t>
            </a:r>
            <a:r>
              <a:rPr lang="pt-BR" sz="2400" dirty="0">
                <a:latin typeface="Book Antiqua" panose="02040602050305030304" pitchFamily="18" charset="0"/>
              </a:rPr>
              <a:t> for </a:t>
            </a:r>
            <a:r>
              <a:rPr lang="pt-BR" sz="2400" dirty="0" err="1">
                <a:latin typeface="Book Antiqua" panose="02040602050305030304" pitchFamily="18" charset="0"/>
              </a:rPr>
              <a:t>genomic</a:t>
            </a:r>
            <a:r>
              <a:rPr lang="pt-BR" sz="2400" dirty="0">
                <a:latin typeface="Book Antiqua" panose="02040602050305030304" pitchFamily="18" charset="0"/>
              </a:rPr>
              <a:t> data </a:t>
            </a:r>
            <a:r>
              <a:rPr lang="pt-BR" sz="2400" dirty="0" err="1">
                <a:latin typeface="Book Antiqua" panose="02040602050305030304" pitchFamily="18" charset="0"/>
              </a:rPr>
              <a:t>analysis</a:t>
            </a:r>
            <a:r>
              <a:rPr lang="pt-BR" sz="2400" dirty="0">
                <a:latin typeface="Book Antiqua" panose="02040602050305030304" pitchFamily="18" charset="0"/>
              </a:rPr>
              <a:t>. </a:t>
            </a:r>
            <a:r>
              <a:rPr lang="pt-BR" sz="2400" b="1" dirty="0" err="1">
                <a:latin typeface="Book Antiqua" panose="02040602050305030304" pitchFamily="18" charset="0"/>
              </a:rPr>
              <a:t>Genomics</a:t>
            </a:r>
            <a:r>
              <a:rPr lang="pt-BR" sz="2400" dirty="0">
                <a:latin typeface="Book Antiqua" panose="02040602050305030304" pitchFamily="18" charset="0"/>
              </a:rPr>
              <a:t>, Elsevier; 2012; v. 99, n. 6, p. 323–329.</a:t>
            </a:r>
          </a:p>
          <a:p>
            <a:pPr>
              <a:spcAft>
                <a:spcPts val="1800"/>
              </a:spcAft>
            </a:pPr>
            <a:r>
              <a:rPr lang="pt-BR" sz="2400" dirty="0">
                <a:latin typeface="Book Antiqua" panose="02040602050305030304" pitchFamily="18" charset="0"/>
              </a:rPr>
              <a:t>[7] </a:t>
            </a:r>
            <a:r>
              <a:rPr lang="en-US" sz="2400" dirty="0">
                <a:latin typeface="Book Antiqua" panose="02040602050305030304" pitchFamily="18" charset="0"/>
              </a:rPr>
              <a:t>BREIMAN, L. Bagging predictors. </a:t>
            </a:r>
            <a:r>
              <a:rPr lang="en-US" sz="2400" b="1" dirty="0">
                <a:latin typeface="Book Antiqua" panose="02040602050305030304" pitchFamily="18" charset="0"/>
              </a:rPr>
              <a:t>Machine Learning,</a:t>
            </a:r>
            <a:r>
              <a:rPr lang="en-US" sz="2400" dirty="0">
                <a:latin typeface="Book Antiqua" panose="02040602050305030304" pitchFamily="18" charset="0"/>
              </a:rPr>
              <a:t> Springer, v. 24, p. 123–140, 1996. </a:t>
            </a:r>
            <a:endParaRPr lang="pt-BR" sz="2400" dirty="0">
              <a:latin typeface="Book Antiqua" panose="02040602050305030304" pitchFamily="18" charset="0"/>
            </a:endParaRPr>
          </a:p>
          <a:p>
            <a:pPr>
              <a:spcAft>
                <a:spcPts val="1800"/>
              </a:spcAft>
            </a:pPr>
            <a:r>
              <a:rPr lang="pt-BR" sz="2400" dirty="0">
                <a:latin typeface="Book Antiqua" panose="02040602050305030304" pitchFamily="18" charset="0"/>
              </a:rPr>
              <a:t>[8] FONTANELLA, F. DARWIN. 2022. </a:t>
            </a:r>
            <a:r>
              <a:rPr lang="pt-BR" sz="2400" b="1" dirty="0">
                <a:latin typeface="Book Antiqua" panose="02040602050305030304" pitchFamily="18" charset="0"/>
              </a:rPr>
              <a:t>UCI Machine Learning </a:t>
            </a:r>
            <a:r>
              <a:rPr lang="pt-BR" sz="2400" b="1" dirty="0" err="1">
                <a:latin typeface="Book Antiqua" panose="02040602050305030304" pitchFamily="18" charset="0"/>
              </a:rPr>
              <a:t>Repository</a:t>
            </a:r>
            <a:r>
              <a:rPr lang="pt-BR" sz="2400" dirty="0">
                <a:latin typeface="Book Antiqua" panose="02040602050305030304" pitchFamily="18" charset="0"/>
              </a:rPr>
              <a:t>. DOI: https://doi.org/10.24432/C55D0K.</a:t>
            </a:r>
          </a:p>
        </p:txBody>
      </p:sp>
      <p:sp>
        <p:nvSpPr>
          <p:cNvPr id="33" name="CustomShape 2"/>
          <p:cNvSpPr/>
          <p:nvPr/>
        </p:nvSpPr>
        <p:spPr>
          <a:xfrm>
            <a:off x="863301" y="9786479"/>
            <a:ext cx="9642413" cy="1437825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wrap="square" lIns="82800" tIns="41400" rIns="82800" bIns="4140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32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Palavras-Chave:  </a:t>
            </a:r>
            <a:r>
              <a:rPr lang="pt-BR" sz="2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máximo de cinco, separadas por ponto e virgula (;) procurando não repetir palavras do título, escritas em letras minúsculas, organizadas em ordem alfabética crescente.</a:t>
            </a:r>
            <a:r>
              <a:rPr lang="pt-BR" sz="28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lang="en-US" sz="2800" b="0" strike="noStrike" spc="-1" dirty="0">
              <a:latin typeface="Arial"/>
            </a:endParaRPr>
          </a:p>
        </p:txBody>
      </p:sp>
      <p:sp>
        <p:nvSpPr>
          <p:cNvPr id="35" name="CustomShape 14"/>
          <p:cNvSpPr/>
          <p:nvPr/>
        </p:nvSpPr>
        <p:spPr>
          <a:xfrm>
            <a:off x="863301" y="6664559"/>
            <a:ext cx="9642413" cy="303826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wrap="square" lIns="82800" tIns="41400" rIns="82800" bIns="4140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32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O </a:t>
            </a:r>
            <a:r>
              <a:rPr lang="pt-BR" sz="3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RESUMO deve ser claro, sucinto e explicar o(s) objetivo(s) pretendido(s), procurando justificar sua importância, os principais procedimentos adotados, os resultados mais expressivos e conclusões. Se recomenda que o RESUMO não contenha fórmulas, citações e/ou referências bibliográficas.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36" name="CustomShape 15"/>
          <p:cNvSpPr/>
          <p:nvPr/>
        </p:nvSpPr>
        <p:spPr>
          <a:xfrm>
            <a:off x="863304" y="12553792"/>
            <a:ext cx="9719997" cy="3530706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wrap="square" lIns="82800" tIns="41400" rIns="82800" bIns="41400" anchor="t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buNone/>
            </a:pPr>
            <a:r>
              <a:rPr lang="pt-BR" sz="32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A </a:t>
            </a:r>
            <a:r>
              <a:rPr lang="pt-BR" sz="3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introdução tem como objetivo posicionar o leitor dentro do tema que está sendo desenvolvido. Deve conter a delimitação do universo da pesquisa, problema, objetivos, justificativa, hipóteses, metodologia de trabalho e sua relevância. Evitar o uso de palavras e ideias repetidas. Seja objetivo e preciso em suas considerações, evitando que a introdução do trabalho fique longa e cansativa. 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37" name="CustomShape 16"/>
          <p:cNvSpPr/>
          <p:nvPr/>
        </p:nvSpPr>
        <p:spPr>
          <a:xfrm>
            <a:off x="824508" y="18474203"/>
            <a:ext cx="9719997" cy="2545821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wrap="square" lIns="82800" tIns="41400" rIns="82800" bIns="41400" anchor="t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buNone/>
            </a:pPr>
            <a:r>
              <a:rPr lang="pt-BR" sz="32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O </a:t>
            </a:r>
            <a:r>
              <a:rPr lang="pt-BR" sz="3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objetivo geral deve resumir e apresentar a ideia central de um trabalho, descrevendo também sua finalidade. Os objetivos especí­ficos irão dar uma maior delimitação ao tema, além de detalhar os processos necessários para a </a:t>
            </a:r>
            <a:r>
              <a:rPr lang="pt-BR" sz="3200" b="0" strike="noStrike" spc="-1" dirty="0" err="1">
                <a:solidFill>
                  <a:srgbClr val="000000"/>
                </a:solidFill>
                <a:latin typeface="Times New Roman"/>
                <a:ea typeface="DejaVu Sans"/>
              </a:rPr>
              <a:t>realizacão</a:t>
            </a:r>
            <a:r>
              <a:rPr lang="pt-BR" sz="3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do trabalho.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38" name="Text Box 1346">
            <a:extLst>
              <a:ext uri="{FF2B5EF4-FFF2-40B4-BE49-F238E27FC236}">
                <a16:creationId xmlns:a16="http://schemas.microsoft.com/office/drawing/2014/main" xmlns="" id="{B6549006-DC45-87C9-B276-97A25E407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714" y="17410583"/>
            <a:ext cx="9719999" cy="782009"/>
          </a:xfrm>
          <a:prstGeom prst="rect">
            <a:avLst/>
          </a:prstGeom>
          <a:solidFill>
            <a:srgbClr val="04B896"/>
          </a:solidFill>
          <a:ln>
            <a:solidFill>
              <a:srgbClr val="05E9BE"/>
            </a:solidFill>
          </a:ln>
          <a:effectLst>
            <a:outerShdw blurRad="50800" dist="38100" dir="5400000" algn="t" rotWithShape="0">
              <a:srgbClr val="4FC376">
                <a:alpha val="16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lnSpc>
                <a:spcPts val="5557"/>
              </a:lnSpc>
              <a:buClr>
                <a:schemeClr val="tx2"/>
              </a:buClr>
              <a:defRPr sz="4400" b="1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dirty="0"/>
              <a:t>Objetivos</a:t>
            </a:r>
            <a:endParaRPr lang="pt-BR" dirty="0"/>
          </a:p>
        </p:txBody>
      </p:sp>
      <p:sp>
        <p:nvSpPr>
          <p:cNvPr id="39" name="Text Box 1346">
            <a:extLst>
              <a:ext uri="{FF2B5EF4-FFF2-40B4-BE49-F238E27FC236}">
                <a16:creationId xmlns:a16="http://schemas.microsoft.com/office/drawing/2014/main" xmlns="" id="{B6549006-DC45-87C9-B276-97A25E407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713" y="21420608"/>
            <a:ext cx="9719999" cy="782009"/>
          </a:xfrm>
          <a:prstGeom prst="rect">
            <a:avLst/>
          </a:prstGeom>
          <a:solidFill>
            <a:srgbClr val="04B896"/>
          </a:solidFill>
          <a:ln>
            <a:solidFill>
              <a:srgbClr val="05E9BE"/>
            </a:solidFill>
          </a:ln>
          <a:effectLst>
            <a:outerShdw blurRad="50800" dist="38100" dir="5400000" algn="t" rotWithShape="0">
              <a:srgbClr val="4FC376">
                <a:alpha val="16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lnSpc>
                <a:spcPts val="5557"/>
              </a:lnSpc>
              <a:buClr>
                <a:schemeClr val="tx2"/>
              </a:buClr>
              <a:defRPr sz="4400" b="1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dirty="0"/>
              <a:t>Fundamentação Teórica</a:t>
            </a:r>
            <a:endParaRPr lang="pt-BR" dirty="0"/>
          </a:p>
        </p:txBody>
      </p:sp>
      <p:sp>
        <p:nvSpPr>
          <p:cNvPr id="40" name="CustomShape 17"/>
          <p:cNvSpPr/>
          <p:nvPr/>
        </p:nvSpPr>
        <p:spPr>
          <a:xfrm>
            <a:off x="784681" y="22410343"/>
            <a:ext cx="9721031" cy="697780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wrap="square" lIns="82800" tIns="41400" rIns="82800" bIns="4140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32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Apresenta </a:t>
            </a:r>
            <a:r>
              <a:rPr lang="pt-BR" sz="3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as referências nas quais se baseia a pesquisa</a:t>
            </a:r>
            <a:endParaRPr lang="en-US" sz="3200" b="0" strike="noStrike" spc="-1" dirty="0">
              <a:latin typeface="Arial"/>
            </a:endParaRPr>
          </a:p>
          <a:p>
            <a:pPr marL="828720" algn="just">
              <a:lnSpc>
                <a:spcPct val="100000"/>
              </a:lnSpc>
              <a:buNone/>
              <a:tabLst>
                <a:tab pos="0" algn="l"/>
              </a:tabLst>
            </a:pPr>
            <a:endParaRPr lang="en-US" sz="3200" b="0" strike="noStrike" spc="-1" dirty="0">
              <a:latin typeface="Arial"/>
            </a:endParaRPr>
          </a:p>
          <a:p>
            <a:pPr marL="571680" indent="-5713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3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livros, artigos em revistas/periódicos, teses de doutorado, dissertações de mestrado.</a:t>
            </a:r>
            <a:endParaRPr lang="en-US" sz="3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3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O referencial teórico tem também outras funções:</a:t>
            </a:r>
            <a:endParaRPr lang="en-US" sz="3200" b="0" strike="noStrike" spc="-1" dirty="0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3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permite que o autor tenha maior clareza,</a:t>
            </a:r>
            <a:endParaRPr lang="en-US" sz="3200" b="0" strike="noStrike" spc="-1" dirty="0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3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facilita a formulação de hipóteses e de suposições, </a:t>
            </a:r>
            <a:endParaRPr lang="en-US" sz="3200" b="0" strike="noStrike" spc="-1" dirty="0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3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sinaliza para o método mais adequado à solução do problema, </a:t>
            </a:r>
            <a:endParaRPr lang="en-US" sz="3200" b="0" strike="noStrike" spc="-1" dirty="0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3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permite identificar qual o procedimento mais pertinente para a coleta e o tratamento dos dados, bem como o conteúdo do procedimento escolhido,</a:t>
            </a:r>
            <a:endParaRPr lang="en-US" sz="3200" b="0" strike="noStrike" spc="-1" dirty="0">
              <a:latin typeface="Arial"/>
            </a:endParaRPr>
          </a:p>
          <a:p>
            <a:pPr marL="457200" indent="-45684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3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 uma revisão da literatura serve para verificar o que já foi pesquisado do assunto</a:t>
            </a:r>
            <a:r>
              <a:rPr lang="pt-BR" sz="32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.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41" name="CustomShape 18"/>
          <p:cNvSpPr/>
          <p:nvPr/>
        </p:nvSpPr>
        <p:spPr>
          <a:xfrm>
            <a:off x="11665427" y="6778978"/>
            <a:ext cx="9721033" cy="13564222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wrap="square" lIns="82800" tIns="41400" rIns="82800" bIns="4140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3600" b="1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Desenvolvimento e Metodologia ou Materiais e Métodos</a:t>
            </a:r>
            <a:endParaRPr lang="en-US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en-US" sz="3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pt-BR" sz="3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Descrever adequadamente o desenvolvimento e a metodologia utilizada para desenvolver o trabalho. Deve ser pertinente ao tema, procurando alcançar os objetivos já apresentados.</a:t>
            </a:r>
            <a:endParaRPr lang="en-US" sz="3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pt-BR" sz="3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Caso use equações, numerar descrevendo os parâmetros.</a:t>
            </a:r>
            <a:endParaRPr lang="en-US" sz="32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pt-BR" sz="3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Figuras, tabelas e gráficos devem ser apresentados com tamanho, qualidade e detalhes suficientes para a interpretação e composição gráfica final. Citar a fonte da ilustração, tabela e gráfico e, caso seja do próprio autor, citar como “Fonte: Elaborada pelo autor”. As legendas e fontes das figuras, tabelas e gráficos devem ser escritos em fonte Times New Roman, tamanho 10 e o texto deve estar centralizado, em negrito e seguir o padrão de numeração sucessivo arábico. Centralizar as Figuras, Tabelas e Gráficos. Gráficos e figuras: devem apresentar-se sem bordas; a legenda deve ser posicionada logo abaixo da figura ou gráfico. Usar imagens coloridas se for necessário destacar alguma informação da Figura ou Gráfico. Tabelas: evitar tabelas extensas e dados supérfluos; adequar seus tamanhos ao espaço útil do papel e colocar, na medida do possí­vel, apenas linhas contí­nuas horizontais. As legendas devem ser autoexplicativas, localizadas abaixo da tabela, como no exemplo a seguir. 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42" name="Text Box 1346">
            <a:extLst>
              <a:ext uri="{FF2B5EF4-FFF2-40B4-BE49-F238E27FC236}">
                <a16:creationId xmlns:a16="http://schemas.microsoft.com/office/drawing/2014/main" xmlns="" id="{B6549006-DC45-87C9-B276-97A25E407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5427" y="5686425"/>
            <a:ext cx="9719999" cy="782009"/>
          </a:xfrm>
          <a:prstGeom prst="rect">
            <a:avLst/>
          </a:prstGeom>
          <a:solidFill>
            <a:srgbClr val="04B896"/>
          </a:solidFill>
          <a:ln>
            <a:solidFill>
              <a:srgbClr val="05E9BE"/>
            </a:solidFill>
          </a:ln>
          <a:effectLst>
            <a:outerShdw blurRad="50800" dist="38100" dir="5400000" algn="t" rotWithShape="0">
              <a:srgbClr val="4FC376">
                <a:alpha val="16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algn="ctr">
              <a:lnSpc>
                <a:spcPts val="5557"/>
              </a:lnSpc>
              <a:buClr>
                <a:schemeClr val="tx2"/>
              </a:buClr>
              <a:defRPr sz="4400" b="1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dirty="0"/>
              <a:t>Metodologia</a:t>
            </a:r>
            <a:endParaRPr lang="pt-BR" dirty="0"/>
          </a:p>
        </p:txBody>
      </p:sp>
      <p:sp>
        <p:nvSpPr>
          <p:cNvPr id="43" name="CustomShape 12"/>
          <p:cNvSpPr/>
          <p:nvPr/>
        </p:nvSpPr>
        <p:spPr>
          <a:xfrm>
            <a:off x="11665427" y="27055679"/>
            <a:ext cx="9705974" cy="3530706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wrap="square" lIns="82800" tIns="41400" rIns="82800" bIns="4140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32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Apresentar </a:t>
            </a:r>
            <a:r>
              <a:rPr lang="pt-BR" sz="3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os resultados de maneira organizada e lógica, fornecendo ao leitor as informações mais representativas. É comum o uso de figuras e tabelas para ilustrar os dados apresentados de maneira a facilitar a compreensão dos resultados obtidos. As legendas devem ser autoexplicativas, localizadas </a:t>
            </a:r>
            <a:r>
              <a:rPr lang="pt-BR" sz="32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acima da tabela e abaixo da figura, </a:t>
            </a:r>
            <a:r>
              <a:rPr lang="pt-BR" sz="3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como </a:t>
            </a:r>
            <a:r>
              <a:rPr lang="pt-BR" sz="32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nos exemplos </a:t>
            </a:r>
            <a:r>
              <a:rPr lang="pt-BR" sz="3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a seguir.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49" name="CustomShape 23"/>
          <p:cNvSpPr/>
          <p:nvPr/>
        </p:nvSpPr>
        <p:spPr>
          <a:xfrm>
            <a:off x="22127070" y="39030396"/>
            <a:ext cx="9722827" cy="1437825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wrap="square" lIns="82800" tIns="41400" rIns="82800" bIns="4140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28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Inserir</a:t>
            </a:r>
            <a:r>
              <a:rPr lang="pt-BR" sz="28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, após as conclusões, de maneira sucinta os agradecimentos. Se o projeto for financiado por alguma agência de fomento, citar a fonte</a:t>
            </a:r>
            <a:r>
              <a:rPr lang="pt-BR" sz="32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. 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50" name="CustomShape 12"/>
          <p:cNvSpPr/>
          <p:nvPr/>
        </p:nvSpPr>
        <p:spPr>
          <a:xfrm>
            <a:off x="11665427" y="30773750"/>
            <a:ext cx="9583797" cy="88382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wrap="square" lIns="82800" tIns="41400" rIns="82800" bIns="4140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2600" b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Tabela 1: </a:t>
            </a:r>
            <a:r>
              <a:rPr lang="pt-BR" sz="26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Resultados obtidos pelo </a:t>
            </a:r>
            <a:r>
              <a:rPr lang="pt-BR" sz="2600" b="0" i="1" strike="noStrike" spc="-1" dirty="0" err="1" smtClean="0">
                <a:solidFill>
                  <a:srgbClr val="000000"/>
                </a:solidFill>
                <a:latin typeface="Times New Roman"/>
                <a:ea typeface="DejaVu Sans"/>
              </a:rPr>
              <a:t>Random</a:t>
            </a:r>
            <a:r>
              <a:rPr lang="pt-BR" sz="2600" b="0" i="1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 Forest</a:t>
            </a:r>
            <a:r>
              <a:rPr lang="pt-BR" sz="26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 para cada parâmetro.</a:t>
            </a:r>
            <a:endParaRPr lang="en-US" sz="2600" b="0" strike="noStrike" spc="-1" dirty="0">
              <a:latin typeface="Arial"/>
            </a:endParaRPr>
          </a:p>
        </p:txBody>
      </p:sp>
      <p:sp>
        <p:nvSpPr>
          <p:cNvPr id="51" name="CustomShape 22"/>
          <p:cNvSpPr/>
          <p:nvPr/>
        </p:nvSpPr>
        <p:spPr>
          <a:xfrm>
            <a:off x="22127070" y="21601608"/>
            <a:ext cx="9655217" cy="5008034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/>
        </p:style>
        <p:txBody>
          <a:bodyPr wrap="square" lIns="82800" tIns="41400" rIns="82800" bIns="4140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3200" b="0" strike="noStrike" spc="-1" dirty="0" smtClean="0">
                <a:solidFill>
                  <a:srgbClr val="000000"/>
                </a:solidFill>
                <a:latin typeface="Times New Roman"/>
                <a:ea typeface="DejaVu Sans"/>
              </a:rPr>
              <a:t>Devem basear-se, exclusivamente, nos resultados do trabalho. Ressaltar se os objetivos expostos inicialmente foram cumpridos e se a hipótese foi confirmada. Aspectos metodológicos também devem ser abordados: dificuldades durante a pesquisa, resultados obtidos e qual o significado dos mesmos dentro da área de pesquisa. Quando possí­vel, inserir outros tipos de estudos que poderiam ser feitos utilizando o mesmo tema e/ou outros aspectos a serem abordados a partir dos resultados apresentados.</a:t>
            </a:r>
            <a:endParaRPr lang="en-US" sz="2800" b="0" strike="noStrike" spc="-1" dirty="0">
              <a:latin typeface="Arial"/>
            </a:endParaRPr>
          </a:p>
        </p:txBody>
      </p:sp>
      <p:pic>
        <p:nvPicPr>
          <p:cNvPr id="1026" name="Picture 2" descr="Ficheiro:Identidade Visual CAPES.png – Wikipédia, a enciclopédia livr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84712" y="40471949"/>
            <a:ext cx="1800000" cy="166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NPq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2993" y="40489690"/>
            <a:ext cx="2538868" cy="19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Imagem 52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1" b="27509"/>
          <a:stretch/>
        </p:blipFill>
        <p:spPr>
          <a:xfrm>
            <a:off x="22314514" y="40489690"/>
            <a:ext cx="2246159" cy="1800000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08" y="296825"/>
            <a:ext cx="4820688" cy="5188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1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1533</TotalTime>
  <Words>848</Words>
  <Application>Microsoft Office PowerPoint</Application>
  <PresentationFormat>Personalizar</PresentationFormat>
  <Paragraphs>95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Luiz Coelho</dc:creator>
  <cp:lastModifiedBy>icex-p135314</cp:lastModifiedBy>
  <cp:revision>22</cp:revision>
  <dcterms:created xsi:type="dcterms:W3CDTF">2024-07-01T23:25:52Z</dcterms:created>
  <dcterms:modified xsi:type="dcterms:W3CDTF">2025-02-06T19:55:21Z</dcterms:modified>
</cp:coreProperties>
</file>