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5074900" cy="20104100"/>
  <p:notesSz cx="15074900" cy="201041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492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1093" y="6232271"/>
            <a:ext cx="1281906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2187" y="11258296"/>
            <a:ext cx="1055687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4062" y="4623943"/>
            <a:ext cx="656034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66843" y="4623943"/>
            <a:ext cx="656034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0994" y="0"/>
            <a:ext cx="15017434" cy="27115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4062" y="804164"/>
            <a:ext cx="1357312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4062" y="4623943"/>
            <a:ext cx="1357312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27625" y="18696814"/>
            <a:ext cx="482600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4062" y="18696814"/>
            <a:ext cx="346868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58500" y="18696814"/>
            <a:ext cx="346868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g"/><Relationship Id="rId11" Type="http://schemas.openxmlformats.org/officeDocument/2006/relationships/image" Target="../media/image11.jp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966" y="2847249"/>
            <a:ext cx="13776325" cy="2588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91310" marR="1122680" indent="-382270">
              <a:lnSpc>
                <a:spcPct val="100699"/>
              </a:lnSpc>
              <a:spcBef>
                <a:spcPts val="95"/>
              </a:spcBef>
            </a:pPr>
            <a:r>
              <a:rPr sz="3050" spc="15" dirty="0">
                <a:latin typeface="Times New Roman"/>
                <a:cs typeface="Times New Roman"/>
              </a:rPr>
              <a:t>REDUÇÃO </a:t>
            </a:r>
            <a:r>
              <a:rPr sz="3050" spc="10" dirty="0">
                <a:latin typeface="Times New Roman"/>
                <a:cs typeface="Times New Roman"/>
              </a:rPr>
              <a:t>DE LESÕES </a:t>
            </a:r>
            <a:r>
              <a:rPr sz="3050" spc="15" dirty="0">
                <a:latin typeface="Times New Roman"/>
                <a:cs typeface="Times New Roman"/>
              </a:rPr>
              <a:t>CROMOSSÔMICAS </a:t>
            </a:r>
            <a:r>
              <a:rPr sz="3050" spc="10" dirty="0">
                <a:latin typeface="Times New Roman"/>
                <a:cs typeface="Times New Roman"/>
              </a:rPr>
              <a:t>E</a:t>
            </a:r>
            <a:r>
              <a:rPr sz="3050" spc="-75" dirty="0">
                <a:latin typeface="Times New Roman"/>
                <a:cs typeface="Times New Roman"/>
              </a:rPr>
              <a:t> </a:t>
            </a:r>
            <a:r>
              <a:rPr sz="3050" spc="10" dirty="0">
                <a:latin typeface="Times New Roman"/>
                <a:cs typeface="Times New Roman"/>
              </a:rPr>
              <a:t>PRÉ-NEOPLÁSICAS  APÓS </a:t>
            </a:r>
            <a:r>
              <a:rPr sz="3050" spc="15" dirty="0">
                <a:latin typeface="Times New Roman"/>
                <a:cs typeface="Times New Roman"/>
              </a:rPr>
              <a:t>O </a:t>
            </a:r>
            <a:r>
              <a:rPr sz="3050" spc="-50" dirty="0">
                <a:latin typeface="Times New Roman"/>
                <a:cs typeface="Times New Roman"/>
              </a:rPr>
              <a:t>TRATAMENTO </a:t>
            </a:r>
            <a:r>
              <a:rPr sz="3050" spc="15" dirty="0">
                <a:latin typeface="Times New Roman"/>
                <a:cs typeface="Times New Roman"/>
              </a:rPr>
              <a:t>COM PQM162 EM MODELO</a:t>
            </a:r>
            <a:r>
              <a:rPr sz="3050" spc="-325" dirty="0">
                <a:latin typeface="Times New Roman"/>
                <a:cs typeface="Times New Roman"/>
              </a:rPr>
              <a:t> </a:t>
            </a:r>
            <a:r>
              <a:rPr sz="3050" spc="15" dirty="0">
                <a:latin typeface="Times New Roman"/>
                <a:cs typeface="Times New Roman"/>
              </a:rPr>
              <a:t>ANIMAL</a:t>
            </a:r>
            <a:endParaRPr sz="30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689"/>
              </a:spcBef>
            </a:pPr>
            <a:r>
              <a:rPr sz="1500" b="1" spc="-7" baseline="25000" dirty="0">
                <a:solidFill>
                  <a:srgbClr val="000009"/>
                </a:solidFill>
                <a:latin typeface="Times New Roman"/>
                <a:cs typeface="Times New Roman"/>
              </a:rPr>
              <a:t>1 </a:t>
            </a:r>
            <a:r>
              <a:rPr sz="1450" b="1" spc="15" dirty="0">
                <a:latin typeface="Times New Roman"/>
                <a:cs typeface="Times New Roman"/>
              </a:rPr>
              <a:t>Raphaela Rebeca Silveira Assunção</a:t>
            </a:r>
            <a:r>
              <a:rPr sz="1450" spc="15" dirty="0">
                <a:latin typeface="Times New Roman"/>
                <a:cs typeface="Times New Roman"/>
              </a:rPr>
              <a:t>, </a:t>
            </a:r>
            <a:r>
              <a:rPr sz="1500" spc="-7" baseline="25000" dirty="0">
                <a:latin typeface="Times New Roman"/>
                <a:cs typeface="Times New Roman"/>
              </a:rPr>
              <a:t>2 </a:t>
            </a:r>
            <a:r>
              <a:rPr sz="1450" spc="15" dirty="0">
                <a:latin typeface="Times New Roman"/>
                <a:cs typeface="Times New Roman"/>
              </a:rPr>
              <a:t>Mariane Minussi </a:t>
            </a:r>
            <a:r>
              <a:rPr sz="1450" spc="10" dirty="0">
                <a:latin typeface="Times New Roman"/>
                <a:cs typeface="Times New Roman"/>
              </a:rPr>
              <a:t>Baptistella, </a:t>
            </a:r>
            <a:r>
              <a:rPr sz="1500" spc="-7" baseline="25000" dirty="0">
                <a:solidFill>
                  <a:srgbClr val="000009"/>
                </a:solidFill>
                <a:latin typeface="Times New Roman"/>
                <a:cs typeface="Times New Roman"/>
              </a:rPr>
              <a:t>3 </a:t>
            </a:r>
            <a:r>
              <a:rPr sz="1450" spc="15" dirty="0">
                <a:latin typeface="Times New Roman"/>
                <a:cs typeface="Times New Roman"/>
              </a:rPr>
              <a:t>Carolina </a:t>
            </a:r>
            <a:r>
              <a:rPr sz="1450" spc="10" dirty="0">
                <a:latin typeface="Times New Roman"/>
                <a:cs typeface="Times New Roman"/>
              </a:rPr>
              <a:t>Sales </a:t>
            </a:r>
            <a:r>
              <a:rPr sz="1450" spc="15" dirty="0">
                <a:latin typeface="Times New Roman"/>
                <a:cs typeface="Times New Roman"/>
              </a:rPr>
              <a:t>de </a:t>
            </a:r>
            <a:r>
              <a:rPr sz="1450" spc="10" dirty="0">
                <a:latin typeface="Times New Roman"/>
                <a:cs typeface="Times New Roman"/>
              </a:rPr>
              <a:t>Oliveira, </a:t>
            </a:r>
            <a:r>
              <a:rPr sz="1500" spc="15" baseline="25000" dirty="0">
                <a:solidFill>
                  <a:srgbClr val="000009"/>
                </a:solidFill>
                <a:latin typeface="Times New Roman"/>
                <a:cs typeface="Times New Roman"/>
              </a:rPr>
              <a:t>4</a:t>
            </a:r>
            <a:r>
              <a:rPr sz="1450" spc="10" dirty="0">
                <a:latin typeface="Times New Roman"/>
                <a:cs typeface="Times New Roman"/>
              </a:rPr>
              <a:t>Aléxia </a:t>
            </a:r>
            <a:r>
              <a:rPr sz="1450" spc="15" dirty="0">
                <a:latin typeface="Times New Roman"/>
                <a:cs typeface="Times New Roman"/>
              </a:rPr>
              <a:t>Polo </a:t>
            </a:r>
            <a:r>
              <a:rPr sz="1450" spc="10" dirty="0">
                <a:latin typeface="Times New Roman"/>
                <a:cs typeface="Times New Roman"/>
              </a:rPr>
              <a:t>Siqueira, </a:t>
            </a:r>
            <a:r>
              <a:rPr sz="1500" spc="-7" baseline="25000" dirty="0">
                <a:solidFill>
                  <a:srgbClr val="000009"/>
                </a:solidFill>
                <a:latin typeface="Times New Roman"/>
                <a:cs typeface="Times New Roman"/>
              </a:rPr>
              <a:t>5 </a:t>
            </a:r>
            <a:r>
              <a:rPr sz="1450" spc="15" dirty="0">
                <a:latin typeface="Times New Roman"/>
                <a:cs typeface="Times New Roman"/>
              </a:rPr>
              <a:t>Matheus de </a:t>
            </a:r>
            <a:r>
              <a:rPr sz="1450" spc="10" dirty="0">
                <a:latin typeface="Times New Roman"/>
                <a:cs typeface="Times New Roman"/>
              </a:rPr>
              <a:t>Freitas Silva, </a:t>
            </a:r>
            <a:r>
              <a:rPr sz="1500" spc="-7" baseline="25000" dirty="0">
                <a:solidFill>
                  <a:srgbClr val="000009"/>
                </a:solidFill>
                <a:latin typeface="Times New Roman"/>
                <a:cs typeface="Times New Roman"/>
              </a:rPr>
              <a:t>6 </a:t>
            </a:r>
            <a:r>
              <a:rPr sz="1450" spc="15" dirty="0">
                <a:latin typeface="Times New Roman"/>
                <a:cs typeface="Times New Roman"/>
              </a:rPr>
              <a:t>Ellen </a:t>
            </a:r>
            <a:r>
              <a:rPr sz="1450" dirty="0">
                <a:latin typeface="Times New Roman"/>
                <a:cs typeface="Times New Roman"/>
              </a:rPr>
              <a:t>Tardelli </a:t>
            </a:r>
            <a:r>
              <a:rPr sz="1450" spc="10" dirty="0">
                <a:latin typeface="Times New Roman"/>
                <a:cs typeface="Times New Roman"/>
              </a:rPr>
              <a:t>Falleiros</a:t>
            </a:r>
            <a:r>
              <a:rPr sz="1450" spc="270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Lima,</a:t>
            </a:r>
            <a:endParaRPr sz="145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50"/>
              </a:spcBef>
            </a:pPr>
            <a:r>
              <a:rPr sz="1500" spc="-7" baseline="25000" dirty="0">
                <a:solidFill>
                  <a:srgbClr val="000009"/>
                </a:solidFill>
                <a:latin typeface="Times New Roman"/>
                <a:cs typeface="Times New Roman"/>
              </a:rPr>
              <a:t>7 </a:t>
            </a:r>
            <a:r>
              <a:rPr sz="1450" spc="15" dirty="0">
                <a:latin typeface="Times New Roman"/>
                <a:cs typeface="Times New Roman"/>
              </a:rPr>
              <a:t>Cláudio </a:t>
            </a:r>
            <a:r>
              <a:rPr sz="1450" dirty="0">
                <a:latin typeface="Times New Roman"/>
                <a:cs typeface="Times New Roman"/>
              </a:rPr>
              <a:t>Viegas </a:t>
            </a:r>
            <a:r>
              <a:rPr sz="1450" spc="5" dirty="0">
                <a:latin typeface="Times New Roman"/>
                <a:cs typeface="Times New Roman"/>
              </a:rPr>
              <a:t>Júnior, </a:t>
            </a:r>
            <a:r>
              <a:rPr sz="1500" spc="-7" baseline="25000" dirty="0">
                <a:solidFill>
                  <a:srgbClr val="000009"/>
                </a:solidFill>
                <a:latin typeface="Times New Roman"/>
                <a:cs typeface="Times New Roman"/>
              </a:rPr>
              <a:t>8 </a:t>
            </a:r>
            <a:r>
              <a:rPr sz="1450" spc="10" dirty="0">
                <a:latin typeface="Times New Roman"/>
                <a:cs typeface="Times New Roman"/>
              </a:rPr>
              <a:t>Marisa Ionta, </a:t>
            </a:r>
            <a:r>
              <a:rPr sz="1500" spc="15" baseline="25000" dirty="0">
                <a:solidFill>
                  <a:srgbClr val="000009"/>
                </a:solidFill>
                <a:latin typeface="Times New Roman"/>
                <a:cs typeface="Times New Roman"/>
              </a:rPr>
              <a:t>9</a:t>
            </a:r>
            <a:r>
              <a:rPr sz="1450" spc="10" dirty="0">
                <a:latin typeface="Times New Roman"/>
                <a:cs typeface="Times New Roman"/>
              </a:rPr>
              <a:t>Pollyanna Francielli </a:t>
            </a:r>
            <a:r>
              <a:rPr sz="1450" spc="15" dirty="0">
                <a:latin typeface="Times New Roman"/>
                <a:cs typeface="Times New Roman"/>
              </a:rPr>
              <a:t>de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Oliveira.</a:t>
            </a:r>
            <a:endParaRPr sz="1450">
              <a:latin typeface="Times New Roman"/>
              <a:cs typeface="Times New Roman"/>
            </a:endParaRPr>
          </a:p>
          <a:p>
            <a:pPr marL="76200" marR="73660" indent="5080" algn="ctr">
              <a:lnSpc>
                <a:spcPct val="101899"/>
              </a:lnSpc>
              <a:spcBef>
                <a:spcPts val="10"/>
              </a:spcBef>
            </a:pPr>
            <a:r>
              <a:rPr sz="1500" spc="-7" baseline="25000" dirty="0">
                <a:solidFill>
                  <a:srgbClr val="000009"/>
                </a:solidFill>
                <a:latin typeface="Times New Roman"/>
                <a:cs typeface="Times New Roman"/>
              </a:rPr>
              <a:t>1 </a:t>
            </a:r>
            <a:r>
              <a:rPr sz="1450" spc="15" dirty="0">
                <a:latin typeface="Times New Roman"/>
                <a:cs typeface="Times New Roman"/>
              </a:rPr>
              <a:t>Graduação </a:t>
            </a:r>
            <a:r>
              <a:rPr sz="1450" spc="20" dirty="0">
                <a:latin typeface="Times New Roman"/>
                <a:cs typeface="Times New Roman"/>
              </a:rPr>
              <a:t>em </a:t>
            </a:r>
            <a:r>
              <a:rPr sz="1450" spc="10" dirty="0">
                <a:latin typeface="Times New Roman"/>
                <a:cs typeface="Times New Roman"/>
              </a:rPr>
              <a:t>Biomedicina, </a:t>
            </a:r>
            <a:r>
              <a:rPr sz="1500" spc="-7" baseline="25000" dirty="0">
                <a:solidFill>
                  <a:srgbClr val="000009"/>
                </a:solidFill>
                <a:latin typeface="Times New Roman"/>
                <a:cs typeface="Times New Roman"/>
              </a:rPr>
              <a:t>2,3 </a:t>
            </a:r>
            <a:r>
              <a:rPr sz="1450" spc="10" dirty="0">
                <a:latin typeface="Times New Roman"/>
                <a:cs typeface="Times New Roman"/>
              </a:rPr>
              <a:t>Instituto </a:t>
            </a:r>
            <a:r>
              <a:rPr sz="1450" spc="15" dirty="0">
                <a:latin typeface="Times New Roman"/>
                <a:cs typeface="Times New Roman"/>
              </a:rPr>
              <a:t>de Ciências </a:t>
            </a:r>
            <a:r>
              <a:rPr sz="1450" spc="10" dirty="0">
                <a:latin typeface="Times New Roman"/>
                <a:cs typeface="Times New Roman"/>
              </a:rPr>
              <a:t>Biomédicas/ Programa </a:t>
            </a:r>
            <a:r>
              <a:rPr sz="1450" spc="15" dirty="0">
                <a:latin typeface="Times New Roman"/>
                <a:cs typeface="Times New Roman"/>
              </a:rPr>
              <a:t>de Pós Graduação </a:t>
            </a:r>
            <a:r>
              <a:rPr sz="1450" spc="20" dirty="0">
                <a:latin typeface="Times New Roman"/>
                <a:cs typeface="Times New Roman"/>
              </a:rPr>
              <a:t>em </a:t>
            </a:r>
            <a:r>
              <a:rPr sz="1450" spc="15" dirty="0">
                <a:latin typeface="Times New Roman"/>
                <a:cs typeface="Times New Roman"/>
              </a:rPr>
              <a:t>Biociências Aplicadas à Saúde, </a:t>
            </a:r>
            <a:r>
              <a:rPr sz="1500" spc="-7" baseline="25000" dirty="0">
                <a:solidFill>
                  <a:srgbClr val="000009"/>
                </a:solidFill>
                <a:latin typeface="Times New Roman"/>
                <a:cs typeface="Times New Roman"/>
              </a:rPr>
              <a:t>4 </a:t>
            </a:r>
            <a:r>
              <a:rPr sz="1450" spc="15" dirty="0">
                <a:latin typeface="Times New Roman"/>
                <a:cs typeface="Times New Roman"/>
              </a:rPr>
              <a:t>Graduação </a:t>
            </a:r>
            <a:r>
              <a:rPr sz="1450" spc="20" dirty="0">
                <a:latin typeface="Times New Roman"/>
                <a:cs typeface="Times New Roman"/>
              </a:rPr>
              <a:t>em </a:t>
            </a:r>
            <a:r>
              <a:rPr sz="1450" spc="10" dirty="0">
                <a:latin typeface="Times New Roman"/>
                <a:cs typeface="Times New Roman"/>
              </a:rPr>
              <a:t>Biomedicina, </a:t>
            </a:r>
            <a:r>
              <a:rPr sz="1500" spc="-7" baseline="25000" dirty="0">
                <a:solidFill>
                  <a:srgbClr val="000009"/>
                </a:solidFill>
                <a:latin typeface="Times New Roman"/>
                <a:cs typeface="Times New Roman"/>
              </a:rPr>
              <a:t>5 </a:t>
            </a:r>
            <a:r>
              <a:rPr sz="1450" spc="10" dirty="0">
                <a:latin typeface="Times New Roman"/>
                <a:cs typeface="Times New Roman"/>
              </a:rPr>
              <a:t>Instituto </a:t>
            </a:r>
            <a:r>
              <a:rPr sz="1450" spc="15" dirty="0">
                <a:latin typeface="Times New Roman"/>
                <a:cs typeface="Times New Roman"/>
              </a:rPr>
              <a:t>de  </a:t>
            </a:r>
            <a:r>
              <a:rPr sz="1450" spc="10" dirty="0">
                <a:latin typeface="Times New Roman"/>
                <a:cs typeface="Times New Roman"/>
              </a:rPr>
              <a:t>Química/ Programa </a:t>
            </a:r>
            <a:r>
              <a:rPr sz="1450" spc="15" dirty="0">
                <a:latin typeface="Times New Roman"/>
                <a:cs typeface="Times New Roman"/>
              </a:rPr>
              <a:t>de Pós-graduação </a:t>
            </a:r>
            <a:r>
              <a:rPr sz="1450" spc="20" dirty="0">
                <a:latin typeface="Times New Roman"/>
                <a:cs typeface="Times New Roman"/>
              </a:rPr>
              <a:t>em </a:t>
            </a:r>
            <a:r>
              <a:rPr sz="1450" spc="10" dirty="0">
                <a:latin typeface="Times New Roman"/>
                <a:cs typeface="Times New Roman"/>
              </a:rPr>
              <a:t>Química </a:t>
            </a:r>
            <a:r>
              <a:rPr sz="1450" spc="15" dirty="0">
                <a:latin typeface="Times New Roman"/>
                <a:cs typeface="Times New Roman"/>
              </a:rPr>
              <a:t>e </a:t>
            </a:r>
            <a:r>
              <a:rPr sz="1450" spc="10" dirty="0">
                <a:latin typeface="Times New Roman"/>
                <a:cs typeface="Times New Roman"/>
              </a:rPr>
              <a:t>Programa </a:t>
            </a:r>
            <a:r>
              <a:rPr sz="1450" spc="15" dirty="0">
                <a:latin typeface="Times New Roman"/>
                <a:cs typeface="Times New Roman"/>
              </a:rPr>
              <a:t>de Pós graduação </a:t>
            </a:r>
            <a:r>
              <a:rPr sz="1450" spc="20" dirty="0">
                <a:latin typeface="Times New Roman"/>
                <a:cs typeface="Times New Roman"/>
              </a:rPr>
              <a:t>em </a:t>
            </a:r>
            <a:r>
              <a:rPr sz="1450" spc="15" dirty="0">
                <a:latin typeface="Times New Roman"/>
                <a:cs typeface="Times New Roman"/>
              </a:rPr>
              <a:t>Ciências </a:t>
            </a:r>
            <a:r>
              <a:rPr sz="1450" spc="10" dirty="0">
                <a:latin typeface="Times New Roman"/>
                <a:cs typeface="Times New Roman"/>
              </a:rPr>
              <a:t>Farmacêuticas, </a:t>
            </a:r>
            <a:r>
              <a:rPr sz="1500" spc="-7" baseline="25000" dirty="0">
                <a:solidFill>
                  <a:srgbClr val="000009"/>
                </a:solidFill>
                <a:latin typeface="Times New Roman"/>
                <a:cs typeface="Times New Roman"/>
              </a:rPr>
              <a:t>6 </a:t>
            </a:r>
            <a:r>
              <a:rPr sz="1450" spc="15" dirty="0">
                <a:latin typeface="Times New Roman"/>
                <a:cs typeface="Times New Roman"/>
              </a:rPr>
              <a:t>Graduação </a:t>
            </a:r>
            <a:r>
              <a:rPr sz="1450" spc="20" dirty="0">
                <a:latin typeface="Times New Roman"/>
                <a:cs typeface="Times New Roman"/>
              </a:rPr>
              <a:t>em </a:t>
            </a:r>
            <a:r>
              <a:rPr sz="1450" spc="15" dirty="0">
                <a:latin typeface="Times New Roman"/>
                <a:cs typeface="Times New Roman"/>
              </a:rPr>
              <a:t>Ciências </a:t>
            </a:r>
            <a:r>
              <a:rPr sz="1450" spc="10" dirty="0">
                <a:latin typeface="Times New Roman"/>
                <a:cs typeface="Times New Roman"/>
              </a:rPr>
              <a:t>Farmacêuticas, </a:t>
            </a:r>
            <a:r>
              <a:rPr sz="1500" spc="-7" baseline="25000" dirty="0">
                <a:solidFill>
                  <a:srgbClr val="000009"/>
                </a:solidFill>
                <a:latin typeface="Times New Roman"/>
                <a:cs typeface="Times New Roman"/>
              </a:rPr>
              <a:t>7 </a:t>
            </a:r>
            <a:r>
              <a:rPr sz="1450" spc="10" dirty="0">
                <a:latin typeface="Times New Roman"/>
                <a:cs typeface="Times New Roman"/>
              </a:rPr>
              <a:t>Instituto </a:t>
            </a:r>
            <a:r>
              <a:rPr sz="1450" spc="15" dirty="0">
                <a:latin typeface="Times New Roman"/>
                <a:cs typeface="Times New Roman"/>
              </a:rPr>
              <a:t>de </a:t>
            </a:r>
            <a:r>
              <a:rPr sz="1450" spc="10" dirty="0">
                <a:latin typeface="Times New Roman"/>
                <a:cs typeface="Times New Roman"/>
              </a:rPr>
              <a:t>Química/  Programa </a:t>
            </a:r>
            <a:r>
              <a:rPr sz="1450" spc="15" dirty="0">
                <a:latin typeface="Times New Roman"/>
                <a:cs typeface="Times New Roman"/>
              </a:rPr>
              <a:t>de Pós-graduação </a:t>
            </a:r>
            <a:r>
              <a:rPr sz="1450" spc="20" dirty="0">
                <a:latin typeface="Times New Roman"/>
                <a:cs typeface="Times New Roman"/>
              </a:rPr>
              <a:t>em </a:t>
            </a:r>
            <a:r>
              <a:rPr sz="1450" spc="10" dirty="0">
                <a:latin typeface="Times New Roman"/>
                <a:cs typeface="Times New Roman"/>
              </a:rPr>
              <a:t>Química </a:t>
            </a:r>
            <a:r>
              <a:rPr sz="1450" spc="15" dirty="0">
                <a:latin typeface="Times New Roman"/>
                <a:cs typeface="Times New Roman"/>
              </a:rPr>
              <a:t>e </a:t>
            </a:r>
            <a:r>
              <a:rPr sz="1450" spc="10" dirty="0">
                <a:latin typeface="Times New Roman"/>
                <a:cs typeface="Times New Roman"/>
              </a:rPr>
              <a:t>Programa </a:t>
            </a:r>
            <a:r>
              <a:rPr sz="1450" spc="15" dirty="0">
                <a:latin typeface="Times New Roman"/>
                <a:cs typeface="Times New Roman"/>
              </a:rPr>
              <a:t>de Pós graduação </a:t>
            </a:r>
            <a:r>
              <a:rPr sz="1450" spc="20" dirty="0">
                <a:latin typeface="Times New Roman"/>
                <a:cs typeface="Times New Roman"/>
              </a:rPr>
              <a:t>em </a:t>
            </a:r>
            <a:r>
              <a:rPr sz="1450" spc="15" dirty="0">
                <a:latin typeface="Times New Roman"/>
                <a:cs typeface="Times New Roman"/>
              </a:rPr>
              <a:t>Ciências </a:t>
            </a:r>
            <a:r>
              <a:rPr sz="1450" spc="10" dirty="0">
                <a:latin typeface="Times New Roman"/>
                <a:cs typeface="Times New Roman"/>
              </a:rPr>
              <a:t>Farmacêuticas, </a:t>
            </a:r>
            <a:r>
              <a:rPr sz="1500" spc="-7" baseline="25000" dirty="0">
                <a:solidFill>
                  <a:srgbClr val="000009"/>
                </a:solidFill>
                <a:latin typeface="Times New Roman"/>
                <a:cs typeface="Times New Roman"/>
              </a:rPr>
              <a:t>8 </a:t>
            </a:r>
            <a:r>
              <a:rPr sz="1450" spc="10" dirty="0">
                <a:latin typeface="Times New Roman"/>
                <a:cs typeface="Times New Roman"/>
              </a:rPr>
              <a:t>Instituto </a:t>
            </a:r>
            <a:r>
              <a:rPr sz="1450" spc="15" dirty="0">
                <a:latin typeface="Times New Roman"/>
                <a:cs typeface="Times New Roman"/>
              </a:rPr>
              <a:t>de Ciências da </a:t>
            </a:r>
            <a:r>
              <a:rPr sz="1450" spc="10" dirty="0">
                <a:latin typeface="Times New Roman"/>
                <a:cs typeface="Times New Roman"/>
              </a:rPr>
              <a:t>Natureza/ Programa </a:t>
            </a:r>
            <a:r>
              <a:rPr sz="1450" spc="15" dirty="0">
                <a:latin typeface="Times New Roman"/>
                <a:cs typeface="Times New Roman"/>
              </a:rPr>
              <a:t>de Pós graduação </a:t>
            </a:r>
            <a:r>
              <a:rPr sz="1450" spc="20" dirty="0">
                <a:latin typeface="Times New Roman"/>
                <a:cs typeface="Times New Roman"/>
              </a:rPr>
              <a:t>em </a:t>
            </a:r>
            <a:r>
              <a:rPr sz="1450" spc="15" dirty="0">
                <a:latin typeface="Times New Roman"/>
                <a:cs typeface="Times New Roman"/>
              </a:rPr>
              <a:t>Biociências  Aplicadas à Saúde e </a:t>
            </a:r>
            <a:r>
              <a:rPr sz="1450" spc="10" dirty="0">
                <a:latin typeface="Times New Roman"/>
                <a:cs typeface="Times New Roman"/>
              </a:rPr>
              <a:t>Programa </a:t>
            </a:r>
            <a:r>
              <a:rPr sz="1450" spc="15" dirty="0">
                <a:latin typeface="Times New Roman"/>
                <a:cs typeface="Times New Roman"/>
              </a:rPr>
              <a:t>de Nutrição e Longevidade, </a:t>
            </a:r>
            <a:r>
              <a:rPr sz="1500" spc="-7" baseline="25000" dirty="0">
                <a:solidFill>
                  <a:srgbClr val="000009"/>
                </a:solidFill>
                <a:latin typeface="Times New Roman"/>
                <a:cs typeface="Times New Roman"/>
              </a:rPr>
              <a:t>9 </a:t>
            </a:r>
            <a:r>
              <a:rPr sz="1450" spc="10" dirty="0">
                <a:latin typeface="Times New Roman"/>
                <a:cs typeface="Times New Roman"/>
              </a:rPr>
              <a:t>Instituto </a:t>
            </a:r>
            <a:r>
              <a:rPr sz="1450" spc="15" dirty="0">
                <a:latin typeface="Times New Roman"/>
                <a:cs typeface="Times New Roman"/>
              </a:rPr>
              <a:t>de Ciências </a:t>
            </a:r>
            <a:r>
              <a:rPr sz="1450" spc="10" dirty="0">
                <a:latin typeface="Times New Roman"/>
                <a:cs typeface="Times New Roman"/>
              </a:rPr>
              <a:t>Biomédicas/ Programa </a:t>
            </a:r>
            <a:r>
              <a:rPr sz="1450" spc="15" dirty="0">
                <a:latin typeface="Times New Roman"/>
                <a:cs typeface="Times New Roman"/>
              </a:rPr>
              <a:t>de Pós-Graduação </a:t>
            </a:r>
            <a:r>
              <a:rPr sz="1450" spc="20" dirty="0">
                <a:latin typeface="Times New Roman"/>
                <a:cs typeface="Times New Roman"/>
              </a:rPr>
              <a:t>em </a:t>
            </a:r>
            <a:r>
              <a:rPr sz="1450" spc="15" dirty="0">
                <a:latin typeface="Times New Roman"/>
                <a:cs typeface="Times New Roman"/>
              </a:rPr>
              <a:t>Biociências Aplicadas à</a:t>
            </a:r>
            <a:r>
              <a:rPr sz="1450" spc="10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Saúde</a:t>
            </a:r>
            <a:r>
              <a:rPr sz="1850" spc="15" dirty="0">
                <a:latin typeface="Times New Roman"/>
                <a:cs typeface="Times New Roman"/>
              </a:rPr>
              <a:t>.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7462" y="5516463"/>
            <a:ext cx="6742430" cy="699770"/>
          </a:xfrm>
          <a:prstGeom prst="rect">
            <a:avLst/>
          </a:prstGeom>
          <a:solidFill>
            <a:srgbClr val="5292BC"/>
          </a:solidFill>
          <a:ln w="5910">
            <a:solidFill>
              <a:srgbClr val="5B9BD4"/>
            </a:solidFill>
          </a:ln>
        </p:spPr>
        <p:txBody>
          <a:bodyPr vert="horz" wrap="square" lIns="0" tIns="1485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70"/>
              </a:spcBef>
            </a:pPr>
            <a:r>
              <a:rPr sz="25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INTRODUÇÃO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8733" y="6407925"/>
            <a:ext cx="6682740" cy="593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sz="1850" spc="5" dirty="0">
                <a:latin typeface="Times New Roman"/>
                <a:cs typeface="Times New Roman"/>
              </a:rPr>
              <a:t>Inúmeros fatores </a:t>
            </a:r>
            <a:r>
              <a:rPr sz="1850" dirty="0">
                <a:latin typeface="Times New Roman"/>
                <a:cs typeface="Times New Roman"/>
              </a:rPr>
              <a:t>estão relacionados </a:t>
            </a:r>
            <a:r>
              <a:rPr sz="1850" spc="5" dirty="0">
                <a:latin typeface="Times New Roman"/>
                <a:cs typeface="Times New Roman"/>
              </a:rPr>
              <a:t>a </a:t>
            </a:r>
            <a:r>
              <a:rPr sz="1850" dirty="0">
                <a:latin typeface="Times New Roman"/>
                <a:cs typeface="Times New Roman"/>
              </a:rPr>
              <a:t>etiologia do câncer </a:t>
            </a:r>
            <a:r>
              <a:rPr sz="1850" spc="5" dirty="0">
                <a:latin typeface="Times New Roman"/>
                <a:cs typeface="Times New Roman"/>
              </a:rPr>
              <a:t>e os </a:t>
            </a:r>
            <a:r>
              <a:rPr sz="1850" dirty="0">
                <a:latin typeface="Times New Roman"/>
                <a:cs typeface="Times New Roman"/>
              </a:rPr>
              <a:t>hábitos  </a:t>
            </a:r>
            <a:r>
              <a:rPr sz="1850" spc="5" dirty="0">
                <a:latin typeface="Times New Roman"/>
                <a:cs typeface="Times New Roman"/>
              </a:rPr>
              <a:t>populacionais são oportunos a exposição aos fatores de</a:t>
            </a:r>
            <a:r>
              <a:rPr sz="1850" spc="-140" dirty="0">
                <a:latin typeface="Times New Roman"/>
                <a:cs typeface="Times New Roman"/>
              </a:rPr>
              <a:t> </a:t>
            </a:r>
            <a:r>
              <a:rPr sz="1850" spc="5" dirty="0">
                <a:latin typeface="Times New Roman"/>
                <a:cs typeface="Times New Roman"/>
              </a:rPr>
              <a:t>risco.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7462" y="11732238"/>
            <a:ext cx="6742430" cy="642620"/>
          </a:xfrm>
          <a:prstGeom prst="rect">
            <a:avLst/>
          </a:prstGeom>
          <a:solidFill>
            <a:srgbClr val="5292BC"/>
          </a:solidFill>
          <a:ln w="5910">
            <a:solidFill>
              <a:srgbClr val="5B9BD4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5"/>
              </a:spcBef>
            </a:pPr>
            <a:r>
              <a:rPr sz="2500" b="1" dirty="0">
                <a:solidFill>
                  <a:srgbClr val="FFFFFF"/>
                </a:solidFill>
                <a:latin typeface="Times New Roman"/>
                <a:cs typeface="Times New Roman"/>
              </a:rPr>
              <a:t>OBJETIVO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0946" y="12824651"/>
            <a:ext cx="6235700" cy="3098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1247775" algn="l"/>
                <a:tab pos="2513330" algn="l"/>
                <a:tab pos="3039745" algn="l"/>
                <a:tab pos="3935095" algn="l"/>
                <a:tab pos="4408805" algn="l"/>
                <a:tab pos="5303520" algn="l"/>
              </a:tabLst>
            </a:pPr>
            <a:r>
              <a:rPr sz="1850" dirty="0">
                <a:latin typeface="Times New Roman"/>
                <a:cs typeface="Times New Roman"/>
              </a:rPr>
              <a:t>curcumina	</a:t>
            </a:r>
            <a:r>
              <a:rPr sz="1850" spc="5" dirty="0">
                <a:latin typeface="Times New Roman"/>
                <a:cs typeface="Times New Roman"/>
              </a:rPr>
              <a:t>(PQM162)	em	</a:t>
            </a:r>
            <a:r>
              <a:rPr sz="1850" dirty="0">
                <a:latin typeface="Times New Roman"/>
                <a:cs typeface="Times New Roman"/>
              </a:rPr>
              <a:t>células	do	</a:t>
            </a:r>
            <a:r>
              <a:rPr sz="1850" spc="5" dirty="0">
                <a:latin typeface="Times New Roman"/>
                <a:cs typeface="Times New Roman"/>
              </a:rPr>
              <a:t>sangue	</a:t>
            </a:r>
            <a:r>
              <a:rPr sz="1850" dirty="0">
                <a:latin typeface="Times New Roman"/>
                <a:cs typeface="Times New Roman"/>
              </a:rPr>
              <a:t>periférico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0946" y="12540694"/>
            <a:ext cx="6697980" cy="59372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14"/>
              </a:spcBef>
              <a:tabLst>
                <a:tab pos="1120140" algn="l"/>
                <a:tab pos="1410970" algn="l"/>
                <a:tab pos="2123440" algn="l"/>
                <a:tab pos="3716654" algn="l"/>
                <a:tab pos="4126229" algn="l"/>
                <a:tab pos="4982845" algn="l"/>
                <a:tab pos="5380355" algn="l"/>
                <a:tab pos="6566534" algn="l"/>
              </a:tabLst>
            </a:pPr>
            <a:r>
              <a:rPr sz="1850" spc="5" dirty="0">
                <a:latin typeface="Times New Roman"/>
                <a:cs typeface="Times New Roman"/>
              </a:rPr>
              <a:t>Invest</a:t>
            </a:r>
            <a:r>
              <a:rPr sz="1850" spc="-10" dirty="0">
                <a:latin typeface="Times New Roman"/>
                <a:cs typeface="Times New Roman"/>
              </a:rPr>
              <a:t>i</a:t>
            </a:r>
            <a:r>
              <a:rPr sz="1850" spc="5" dirty="0">
                <a:latin typeface="Times New Roman"/>
                <a:cs typeface="Times New Roman"/>
              </a:rPr>
              <a:t>gar</a:t>
            </a:r>
            <a:r>
              <a:rPr sz="1850" dirty="0">
                <a:latin typeface="Times New Roman"/>
                <a:cs typeface="Times New Roman"/>
              </a:rPr>
              <a:t>	</a:t>
            </a:r>
            <a:r>
              <a:rPr sz="1850" spc="5" dirty="0">
                <a:latin typeface="Times New Roman"/>
                <a:cs typeface="Times New Roman"/>
              </a:rPr>
              <a:t>o</a:t>
            </a:r>
            <a:r>
              <a:rPr sz="1850" dirty="0">
                <a:latin typeface="Times New Roman"/>
                <a:cs typeface="Times New Roman"/>
              </a:rPr>
              <a:t>	</a:t>
            </a:r>
            <a:r>
              <a:rPr sz="1850" spc="5" dirty="0">
                <a:latin typeface="Times New Roman"/>
                <a:cs typeface="Times New Roman"/>
              </a:rPr>
              <a:t>efei</a:t>
            </a:r>
            <a:r>
              <a:rPr sz="1850" spc="-15" dirty="0">
                <a:latin typeface="Times New Roman"/>
                <a:cs typeface="Times New Roman"/>
              </a:rPr>
              <a:t>t</a:t>
            </a:r>
            <a:r>
              <a:rPr sz="1850" spc="5" dirty="0">
                <a:latin typeface="Times New Roman"/>
                <a:cs typeface="Times New Roman"/>
              </a:rPr>
              <a:t>o</a:t>
            </a:r>
            <a:r>
              <a:rPr sz="1850" dirty="0">
                <a:latin typeface="Times New Roman"/>
                <a:cs typeface="Times New Roman"/>
              </a:rPr>
              <a:t>	</a:t>
            </a:r>
            <a:r>
              <a:rPr sz="1850" spc="5" dirty="0">
                <a:latin typeface="Times New Roman"/>
                <a:cs typeface="Times New Roman"/>
              </a:rPr>
              <a:t>qui</a:t>
            </a:r>
            <a:r>
              <a:rPr sz="1850" spc="-20" dirty="0">
                <a:latin typeface="Times New Roman"/>
                <a:cs typeface="Times New Roman"/>
              </a:rPr>
              <a:t>m</a:t>
            </a:r>
            <a:r>
              <a:rPr sz="1850" spc="5" dirty="0">
                <a:latin typeface="Times New Roman"/>
                <a:cs typeface="Times New Roman"/>
              </a:rPr>
              <a:t>io</a:t>
            </a:r>
            <a:r>
              <a:rPr sz="1850" spc="10" dirty="0">
                <a:latin typeface="Times New Roman"/>
                <a:cs typeface="Times New Roman"/>
              </a:rPr>
              <a:t>p</a:t>
            </a:r>
            <a:r>
              <a:rPr sz="1850" spc="-5" dirty="0">
                <a:latin typeface="Times New Roman"/>
                <a:cs typeface="Times New Roman"/>
              </a:rPr>
              <a:t>r</a:t>
            </a:r>
            <a:r>
              <a:rPr sz="1850" spc="5" dirty="0">
                <a:latin typeface="Times New Roman"/>
                <a:cs typeface="Times New Roman"/>
              </a:rPr>
              <a:t>ote</a:t>
            </a:r>
            <a:r>
              <a:rPr sz="1850" spc="-10" dirty="0">
                <a:latin typeface="Times New Roman"/>
                <a:cs typeface="Times New Roman"/>
              </a:rPr>
              <a:t>t</a:t>
            </a:r>
            <a:r>
              <a:rPr sz="1850" spc="5" dirty="0">
                <a:latin typeface="Times New Roman"/>
                <a:cs typeface="Times New Roman"/>
              </a:rPr>
              <a:t>or</a:t>
            </a:r>
            <a:r>
              <a:rPr sz="1850" dirty="0">
                <a:latin typeface="Times New Roman"/>
                <a:cs typeface="Times New Roman"/>
              </a:rPr>
              <a:t>	</a:t>
            </a:r>
            <a:r>
              <a:rPr sz="1850" spc="-5" dirty="0">
                <a:latin typeface="Times New Roman"/>
                <a:cs typeface="Times New Roman"/>
              </a:rPr>
              <a:t>d</a:t>
            </a:r>
            <a:r>
              <a:rPr sz="1850" spc="5" dirty="0">
                <a:latin typeface="Times New Roman"/>
                <a:cs typeface="Times New Roman"/>
              </a:rPr>
              <a:t>o</a:t>
            </a:r>
            <a:r>
              <a:rPr sz="1850" dirty="0">
                <a:latin typeface="Times New Roman"/>
                <a:cs typeface="Times New Roman"/>
              </a:rPr>
              <a:t>	</a:t>
            </a:r>
            <a:r>
              <a:rPr sz="1850" spc="-5" dirty="0">
                <a:latin typeface="Times New Roman"/>
                <a:cs typeface="Times New Roman"/>
              </a:rPr>
              <a:t>h</a:t>
            </a:r>
            <a:r>
              <a:rPr sz="1850" spc="5" dirty="0">
                <a:latin typeface="Times New Roman"/>
                <a:cs typeface="Times New Roman"/>
              </a:rPr>
              <a:t>íbri</a:t>
            </a:r>
            <a:r>
              <a:rPr sz="1850" spc="-5" dirty="0">
                <a:latin typeface="Times New Roman"/>
                <a:cs typeface="Times New Roman"/>
              </a:rPr>
              <a:t>d</a:t>
            </a:r>
            <a:r>
              <a:rPr sz="1850" spc="5" dirty="0">
                <a:latin typeface="Times New Roman"/>
                <a:cs typeface="Times New Roman"/>
              </a:rPr>
              <a:t>o</a:t>
            </a:r>
            <a:r>
              <a:rPr sz="1850" dirty="0">
                <a:latin typeface="Times New Roman"/>
                <a:cs typeface="Times New Roman"/>
              </a:rPr>
              <a:t>	</a:t>
            </a:r>
            <a:r>
              <a:rPr sz="1850" spc="10" dirty="0">
                <a:latin typeface="Times New Roman"/>
                <a:cs typeface="Times New Roman"/>
              </a:rPr>
              <a:t>d</a:t>
            </a:r>
            <a:r>
              <a:rPr sz="1850" spc="5" dirty="0">
                <a:latin typeface="Times New Roman"/>
                <a:cs typeface="Times New Roman"/>
              </a:rPr>
              <a:t>e</a:t>
            </a:r>
            <a:r>
              <a:rPr sz="1850" dirty="0">
                <a:latin typeface="Times New Roman"/>
                <a:cs typeface="Times New Roman"/>
              </a:rPr>
              <a:t>	</a:t>
            </a:r>
            <a:r>
              <a:rPr sz="1850" spc="5" dirty="0">
                <a:latin typeface="Times New Roman"/>
                <a:cs typeface="Times New Roman"/>
              </a:rPr>
              <a:t>re</a:t>
            </a:r>
            <a:r>
              <a:rPr sz="1850" spc="-5" dirty="0">
                <a:latin typeface="Times New Roman"/>
                <a:cs typeface="Times New Roman"/>
              </a:rPr>
              <a:t>s</a:t>
            </a:r>
            <a:r>
              <a:rPr sz="1850" spc="5" dirty="0">
                <a:latin typeface="Times New Roman"/>
                <a:cs typeface="Times New Roman"/>
              </a:rPr>
              <a:t>ve</a:t>
            </a:r>
            <a:r>
              <a:rPr sz="1850" spc="10" dirty="0">
                <a:latin typeface="Times New Roman"/>
                <a:cs typeface="Times New Roman"/>
              </a:rPr>
              <a:t>r</a:t>
            </a:r>
            <a:r>
              <a:rPr sz="1850" spc="5" dirty="0">
                <a:latin typeface="Times New Roman"/>
                <a:cs typeface="Times New Roman"/>
              </a:rPr>
              <a:t>a</a:t>
            </a:r>
            <a:r>
              <a:rPr sz="1850" spc="-5" dirty="0">
                <a:latin typeface="Times New Roman"/>
                <a:cs typeface="Times New Roman"/>
              </a:rPr>
              <a:t>tr</a:t>
            </a:r>
            <a:r>
              <a:rPr sz="1850" spc="5" dirty="0">
                <a:latin typeface="Times New Roman"/>
                <a:cs typeface="Times New Roman"/>
              </a:rPr>
              <a:t>ol</a:t>
            </a:r>
            <a:r>
              <a:rPr sz="1850" dirty="0">
                <a:latin typeface="Times New Roman"/>
                <a:cs typeface="Times New Roman"/>
              </a:rPr>
              <a:t>	</a:t>
            </a:r>
            <a:r>
              <a:rPr sz="1850" spc="5" dirty="0">
                <a:latin typeface="Times New Roman"/>
                <a:cs typeface="Times New Roman"/>
              </a:rPr>
              <a:t>e</a:t>
            </a:r>
            <a:endParaRPr sz="185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5"/>
              </a:spcBef>
            </a:pPr>
            <a:r>
              <a:rPr sz="1850" spc="10" dirty="0">
                <a:latin typeface="Times New Roman"/>
                <a:cs typeface="Times New Roman"/>
              </a:rPr>
              <a:t>de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0946" y="13108347"/>
            <a:ext cx="6670040" cy="3098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850" spc="5" dirty="0">
                <a:latin typeface="Times New Roman"/>
                <a:cs typeface="Times New Roman"/>
              </a:rPr>
              <a:t>camundongos Swiss e </a:t>
            </a:r>
            <a:r>
              <a:rPr sz="1850" dirty="0">
                <a:latin typeface="Times New Roman"/>
                <a:cs typeface="Times New Roman"/>
              </a:rPr>
              <a:t>lesões </a:t>
            </a:r>
            <a:r>
              <a:rPr sz="1850" spc="5" dirty="0">
                <a:latin typeface="Times New Roman"/>
                <a:cs typeface="Times New Roman"/>
              </a:rPr>
              <a:t>pré neoplásicas </a:t>
            </a:r>
            <a:r>
              <a:rPr sz="1850" spc="10" dirty="0">
                <a:latin typeface="Times New Roman"/>
                <a:cs typeface="Times New Roman"/>
              </a:rPr>
              <a:t>do </a:t>
            </a:r>
            <a:r>
              <a:rPr sz="1850" spc="5" dirty="0">
                <a:latin typeface="Times New Roman"/>
                <a:cs typeface="Times New Roman"/>
              </a:rPr>
              <a:t>cólon de ratos</a:t>
            </a:r>
            <a:r>
              <a:rPr sz="1850" spc="-135" dirty="0">
                <a:latin typeface="Times New Roman"/>
                <a:cs typeface="Times New Roman"/>
              </a:rPr>
              <a:t> </a:t>
            </a:r>
            <a:r>
              <a:rPr sz="1850" spc="-20" dirty="0">
                <a:latin typeface="Times New Roman"/>
                <a:cs typeface="Times New Roman"/>
              </a:rPr>
              <a:t>Wistar.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2994" y="15240136"/>
            <a:ext cx="6742430" cy="641350"/>
          </a:xfrm>
          <a:prstGeom prst="rect">
            <a:avLst/>
          </a:prstGeom>
          <a:solidFill>
            <a:srgbClr val="5292BC"/>
          </a:solidFill>
          <a:ln w="5910">
            <a:solidFill>
              <a:srgbClr val="5B9BD4"/>
            </a:solidFill>
          </a:ln>
        </p:spPr>
        <p:txBody>
          <a:bodyPr vert="horz" wrap="square" lIns="0" tIns="12065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950"/>
              </a:spcBef>
            </a:pPr>
            <a:r>
              <a:rPr sz="25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MATERIAIS </a:t>
            </a:r>
            <a:r>
              <a:rPr sz="25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500" b="1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500" b="1" dirty="0">
                <a:solidFill>
                  <a:srgbClr val="FFFFFF"/>
                </a:solidFill>
                <a:latin typeface="Times New Roman"/>
                <a:cs typeface="Times New Roman"/>
              </a:rPr>
              <a:t>MÉTODOS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09432" y="17648713"/>
            <a:ext cx="6805930" cy="642620"/>
          </a:xfrm>
          <a:prstGeom prst="rect">
            <a:avLst/>
          </a:prstGeom>
          <a:solidFill>
            <a:srgbClr val="5292BC"/>
          </a:solidFill>
          <a:ln w="5910">
            <a:solidFill>
              <a:srgbClr val="5B9BD4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955"/>
              </a:spcBef>
            </a:pPr>
            <a:r>
              <a:rPr sz="25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CONCLUSÃO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19723" y="18413043"/>
            <a:ext cx="6750684" cy="1161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600"/>
              </a:lnSpc>
              <a:spcBef>
                <a:spcPts val="100"/>
              </a:spcBef>
            </a:pPr>
            <a:r>
              <a:rPr sz="1850" spc="10" dirty="0">
                <a:latin typeface="Times New Roman"/>
                <a:cs typeface="Times New Roman"/>
              </a:rPr>
              <a:t>O </a:t>
            </a:r>
            <a:r>
              <a:rPr sz="1850" dirty="0">
                <a:latin typeface="Times New Roman"/>
                <a:cs typeface="Times New Roman"/>
              </a:rPr>
              <a:t>híbrido de </a:t>
            </a:r>
            <a:r>
              <a:rPr sz="1850" spc="5" dirty="0">
                <a:latin typeface="Times New Roman"/>
                <a:cs typeface="Times New Roman"/>
              </a:rPr>
              <a:t>resveratrol e </a:t>
            </a:r>
            <a:r>
              <a:rPr sz="1850" dirty="0">
                <a:latin typeface="Times New Roman"/>
                <a:cs typeface="Times New Roman"/>
              </a:rPr>
              <a:t>curcumina </a:t>
            </a:r>
            <a:r>
              <a:rPr sz="1850" spc="5" dirty="0">
                <a:latin typeface="Times New Roman"/>
                <a:cs typeface="Times New Roman"/>
              </a:rPr>
              <a:t>demonstrou ser </a:t>
            </a:r>
            <a:r>
              <a:rPr sz="1850" spc="10" dirty="0">
                <a:latin typeface="Times New Roman"/>
                <a:cs typeface="Times New Roman"/>
              </a:rPr>
              <a:t>um  </a:t>
            </a:r>
            <a:r>
              <a:rPr sz="1850" dirty="0">
                <a:latin typeface="Times New Roman"/>
                <a:cs typeface="Times New Roman"/>
              </a:rPr>
              <a:t>quimiopreventivo seguro, sendo </a:t>
            </a:r>
            <a:r>
              <a:rPr sz="1850" spc="5" dirty="0">
                <a:latin typeface="Times New Roman"/>
                <a:cs typeface="Times New Roman"/>
              </a:rPr>
              <a:t>necessário novos estudos para a  </a:t>
            </a:r>
            <a:r>
              <a:rPr sz="1850" dirty="0">
                <a:latin typeface="Times New Roman"/>
                <a:cs typeface="Times New Roman"/>
              </a:rPr>
              <a:t>investigação de </a:t>
            </a:r>
            <a:r>
              <a:rPr sz="1850" spc="5" dirty="0">
                <a:latin typeface="Times New Roman"/>
                <a:cs typeface="Times New Roman"/>
              </a:rPr>
              <a:t>seu </a:t>
            </a:r>
            <a:r>
              <a:rPr sz="1850" dirty="0">
                <a:latin typeface="Times New Roman"/>
                <a:cs typeface="Times New Roman"/>
              </a:rPr>
              <a:t>mecanismo </a:t>
            </a:r>
            <a:r>
              <a:rPr sz="1850" spc="10" dirty="0">
                <a:latin typeface="Times New Roman"/>
                <a:cs typeface="Times New Roman"/>
              </a:rPr>
              <a:t>de </a:t>
            </a:r>
            <a:r>
              <a:rPr sz="1850" dirty="0">
                <a:latin typeface="Times New Roman"/>
                <a:cs typeface="Times New Roman"/>
              </a:rPr>
              <a:t>ação, </a:t>
            </a:r>
            <a:r>
              <a:rPr sz="1850" spc="5" dirty="0">
                <a:latin typeface="Times New Roman"/>
                <a:cs typeface="Times New Roman"/>
              </a:rPr>
              <a:t>e </a:t>
            </a:r>
            <a:r>
              <a:rPr sz="1850" dirty="0">
                <a:latin typeface="Times New Roman"/>
                <a:cs typeface="Times New Roman"/>
              </a:rPr>
              <a:t>assim, posteriormente, </a:t>
            </a:r>
            <a:r>
              <a:rPr sz="1850" spc="5" dirty="0">
                <a:latin typeface="Times New Roman"/>
                <a:cs typeface="Times New Roman"/>
              </a:rPr>
              <a:t>será  possível a </a:t>
            </a:r>
            <a:r>
              <a:rPr sz="1850" dirty="0">
                <a:latin typeface="Times New Roman"/>
                <a:cs typeface="Times New Roman"/>
              </a:rPr>
              <a:t>realização </a:t>
            </a:r>
            <a:r>
              <a:rPr sz="1850" spc="5" dirty="0">
                <a:latin typeface="Times New Roman"/>
                <a:cs typeface="Times New Roman"/>
              </a:rPr>
              <a:t>de estudos relacionados a aplicações</a:t>
            </a:r>
            <a:r>
              <a:rPr sz="1850" spc="-8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clínicas.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20779" y="5515045"/>
            <a:ext cx="6743700" cy="699770"/>
          </a:xfrm>
          <a:prstGeom prst="rect">
            <a:avLst/>
          </a:prstGeom>
          <a:solidFill>
            <a:srgbClr val="5292BC"/>
          </a:solidFill>
          <a:ln w="5910">
            <a:solidFill>
              <a:srgbClr val="5B9BD4"/>
            </a:solidFill>
          </a:ln>
        </p:spPr>
        <p:txBody>
          <a:bodyPr vert="horz" wrap="square" lIns="0" tIns="14859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170"/>
              </a:spcBef>
            </a:pPr>
            <a:r>
              <a:rPr sz="25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RESULTADOS </a:t>
            </a:r>
            <a:r>
              <a:rPr sz="25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500" b="1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5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DISCUSSÃO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6902" y="19689686"/>
            <a:ext cx="14028419" cy="423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300" b="1" spc="-5" dirty="0">
                <a:latin typeface="Times New Roman"/>
                <a:cs typeface="Times New Roman"/>
              </a:rPr>
              <a:t>Financiamento: </a:t>
            </a:r>
            <a:r>
              <a:rPr sz="1300" dirty="0">
                <a:latin typeface="Times New Roman"/>
                <a:cs typeface="Times New Roman"/>
              </a:rPr>
              <a:t>Conselho </a:t>
            </a:r>
            <a:r>
              <a:rPr sz="1300" spc="-10" dirty="0">
                <a:latin typeface="Times New Roman"/>
                <a:cs typeface="Times New Roman"/>
              </a:rPr>
              <a:t>Nacional </a:t>
            </a:r>
            <a:r>
              <a:rPr sz="1300" spc="5" dirty="0">
                <a:latin typeface="Times New Roman"/>
                <a:cs typeface="Times New Roman"/>
              </a:rPr>
              <a:t>de </a:t>
            </a:r>
            <a:r>
              <a:rPr sz="1300" spc="-5" dirty="0">
                <a:latin typeface="Times New Roman"/>
                <a:cs typeface="Times New Roman"/>
              </a:rPr>
              <a:t>Desenvolvimento Científico </a:t>
            </a:r>
            <a:r>
              <a:rPr sz="1300" dirty="0">
                <a:latin typeface="Times New Roman"/>
                <a:cs typeface="Times New Roman"/>
              </a:rPr>
              <a:t>e </a:t>
            </a:r>
            <a:r>
              <a:rPr sz="1300" spc="-15" dirty="0">
                <a:latin typeface="Times New Roman"/>
                <a:cs typeface="Times New Roman"/>
              </a:rPr>
              <a:t>Tecnológico </a:t>
            </a:r>
            <a:r>
              <a:rPr sz="1300" dirty="0">
                <a:latin typeface="Times New Roman"/>
                <a:cs typeface="Times New Roman"/>
              </a:rPr>
              <a:t>(CNPq- </a:t>
            </a:r>
            <a:r>
              <a:rPr sz="1300" spc="-5" dirty="0">
                <a:latin typeface="Times New Roman"/>
                <a:cs typeface="Times New Roman"/>
              </a:rPr>
              <a:t>Processo n° 408077/2018-2), Fundação </a:t>
            </a:r>
            <a:r>
              <a:rPr sz="1300" spc="5" dirty="0">
                <a:latin typeface="Times New Roman"/>
                <a:cs typeface="Times New Roman"/>
              </a:rPr>
              <a:t>de </a:t>
            </a:r>
            <a:r>
              <a:rPr sz="1300" spc="-5" dirty="0">
                <a:latin typeface="Times New Roman"/>
                <a:cs typeface="Times New Roman"/>
              </a:rPr>
              <a:t>Amparo </a:t>
            </a:r>
            <a:r>
              <a:rPr sz="1300" dirty="0">
                <a:latin typeface="Times New Roman"/>
                <a:cs typeface="Times New Roman"/>
              </a:rPr>
              <a:t>à </a:t>
            </a:r>
            <a:r>
              <a:rPr sz="1300" spc="-5" dirty="0">
                <a:latin typeface="Times New Roman"/>
                <a:cs typeface="Times New Roman"/>
              </a:rPr>
              <a:t>Pesquisa </a:t>
            </a:r>
            <a:r>
              <a:rPr sz="1300" dirty="0">
                <a:latin typeface="Times New Roman"/>
                <a:cs typeface="Times New Roman"/>
              </a:rPr>
              <a:t>do </a:t>
            </a:r>
            <a:r>
              <a:rPr sz="1300" spc="-5" dirty="0">
                <a:latin typeface="Times New Roman"/>
                <a:cs typeface="Times New Roman"/>
              </a:rPr>
              <a:t>Estado </a:t>
            </a:r>
            <a:r>
              <a:rPr sz="1300" spc="5" dirty="0">
                <a:latin typeface="Times New Roman"/>
                <a:cs typeface="Times New Roman"/>
              </a:rPr>
              <a:t>de </a:t>
            </a:r>
            <a:r>
              <a:rPr sz="1300" spc="-5" dirty="0">
                <a:latin typeface="Times New Roman"/>
                <a:cs typeface="Times New Roman"/>
              </a:rPr>
              <a:t>Minas Gerais (Fapemig) </a:t>
            </a:r>
            <a:r>
              <a:rPr sz="1300" dirty="0">
                <a:latin typeface="Times New Roman"/>
                <a:cs typeface="Times New Roman"/>
              </a:rPr>
              <a:t>e </a:t>
            </a:r>
            <a:r>
              <a:rPr sz="1300" spc="-5" dirty="0">
                <a:latin typeface="Times New Roman"/>
                <a:cs typeface="Times New Roman"/>
              </a:rPr>
              <a:t>Programa  Institucional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spc="5" dirty="0">
                <a:latin typeface="Times New Roman"/>
                <a:cs typeface="Times New Roman"/>
              </a:rPr>
              <a:t>de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Bolsas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Iniciação</a:t>
            </a:r>
            <a:r>
              <a:rPr sz="1300" spc="-5" dirty="0">
                <a:latin typeface="Times New Roman"/>
                <a:cs typeface="Times New Roman"/>
              </a:rPr>
              <a:t> Científica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(PIBIC)-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Universidade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Federal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5" dirty="0">
                <a:latin typeface="Times New Roman"/>
                <a:cs typeface="Times New Roman"/>
              </a:rPr>
              <a:t>de</a:t>
            </a:r>
            <a:r>
              <a:rPr sz="1300" spc="-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Alfenas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(UNIFAL-MG).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331951" y="7214939"/>
            <a:ext cx="5167181" cy="18245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70011" y="9082171"/>
            <a:ext cx="6685280" cy="2579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600"/>
              </a:lnSpc>
              <a:spcBef>
                <a:spcPts val="100"/>
              </a:spcBef>
            </a:pPr>
            <a:r>
              <a:rPr sz="1850" spc="5" dirty="0">
                <a:latin typeface="Times New Roman"/>
                <a:cs typeface="Times New Roman"/>
              </a:rPr>
              <a:t>Diante da </a:t>
            </a:r>
            <a:r>
              <a:rPr sz="1850" dirty="0">
                <a:latin typeface="Times New Roman"/>
                <a:cs typeface="Times New Roman"/>
              </a:rPr>
              <a:t>problemática </a:t>
            </a:r>
            <a:r>
              <a:rPr sz="1850" spc="5" dirty="0">
                <a:latin typeface="Times New Roman"/>
                <a:cs typeface="Times New Roman"/>
              </a:rPr>
              <a:t>relacionada a </a:t>
            </a:r>
            <a:r>
              <a:rPr sz="1850" dirty="0">
                <a:latin typeface="Times New Roman"/>
                <a:cs typeface="Times New Roman"/>
              </a:rPr>
              <a:t>terapêutica </a:t>
            </a:r>
            <a:r>
              <a:rPr sz="1850" spc="5" dirty="0">
                <a:latin typeface="Times New Roman"/>
                <a:cs typeface="Times New Roman"/>
              </a:rPr>
              <a:t>atual, a  </a:t>
            </a:r>
            <a:r>
              <a:rPr sz="1850" dirty="0">
                <a:latin typeface="Times New Roman"/>
                <a:cs typeface="Times New Roman"/>
              </a:rPr>
              <a:t>quimioprevenção </a:t>
            </a:r>
            <a:r>
              <a:rPr sz="1850" spc="-5" dirty="0">
                <a:latin typeface="Times New Roman"/>
                <a:cs typeface="Times New Roman"/>
              </a:rPr>
              <a:t>surge como </a:t>
            </a:r>
            <a:r>
              <a:rPr sz="1850" dirty="0">
                <a:latin typeface="Times New Roman"/>
                <a:cs typeface="Times New Roman"/>
              </a:rPr>
              <a:t>estratégia </a:t>
            </a:r>
            <a:r>
              <a:rPr sz="1850" spc="5" dirty="0">
                <a:latin typeface="Times New Roman"/>
                <a:cs typeface="Times New Roman"/>
              </a:rPr>
              <a:t>frente </a:t>
            </a:r>
            <a:r>
              <a:rPr sz="1850" dirty="0">
                <a:latin typeface="Times New Roman"/>
                <a:cs typeface="Times New Roman"/>
              </a:rPr>
              <a:t>ao câncer </a:t>
            </a:r>
            <a:r>
              <a:rPr sz="1850" spc="5" dirty="0">
                <a:latin typeface="Times New Roman"/>
                <a:cs typeface="Times New Roman"/>
              </a:rPr>
              <a:t>e faz uso </a:t>
            </a:r>
            <a:r>
              <a:rPr sz="1850" spc="10" dirty="0">
                <a:latin typeface="Times New Roman"/>
                <a:cs typeface="Times New Roman"/>
              </a:rPr>
              <a:t>de  </a:t>
            </a:r>
            <a:r>
              <a:rPr sz="1850" spc="5" dirty="0">
                <a:latin typeface="Times New Roman"/>
                <a:cs typeface="Times New Roman"/>
              </a:rPr>
              <a:t>produtos </a:t>
            </a:r>
            <a:r>
              <a:rPr sz="1850" dirty="0">
                <a:latin typeface="Times New Roman"/>
                <a:cs typeface="Times New Roman"/>
              </a:rPr>
              <a:t>naturais </a:t>
            </a:r>
            <a:r>
              <a:rPr sz="1850" spc="10" dirty="0">
                <a:latin typeface="Times New Roman"/>
                <a:cs typeface="Times New Roman"/>
              </a:rPr>
              <a:t>ou </a:t>
            </a:r>
            <a:r>
              <a:rPr sz="1850" dirty="0">
                <a:latin typeface="Times New Roman"/>
                <a:cs typeface="Times New Roman"/>
              </a:rPr>
              <a:t>sintéticos efetivos em </a:t>
            </a:r>
            <a:r>
              <a:rPr sz="1850" spc="5" dirty="0">
                <a:latin typeface="Times New Roman"/>
                <a:cs typeface="Times New Roman"/>
              </a:rPr>
              <a:t>baixas </a:t>
            </a:r>
            <a:r>
              <a:rPr sz="1850" dirty="0">
                <a:latin typeface="Times New Roman"/>
                <a:cs typeface="Times New Roman"/>
              </a:rPr>
              <a:t>doses, </a:t>
            </a:r>
            <a:r>
              <a:rPr sz="1850" spc="5" dirty="0">
                <a:latin typeface="Times New Roman"/>
                <a:cs typeface="Times New Roman"/>
              </a:rPr>
              <a:t>de fácil  </a:t>
            </a:r>
            <a:r>
              <a:rPr sz="1850" dirty="0">
                <a:latin typeface="Times New Roman"/>
                <a:cs typeface="Times New Roman"/>
              </a:rPr>
              <a:t>administração </a:t>
            </a:r>
            <a:r>
              <a:rPr sz="1850" spc="5" dirty="0">
                <a:latin typeface="Times New Roman"/>
                <a:cs typeface="Times New Roman"/>
              </a:rPr>
              <a:t>e </a:t>
            </a:r>
            <a:r>
              <a:rPr sz="1850" dirty="0">
                <a:latin typeface="Times New Roman"/>
                <a:cs typeface="Times New Roman"/>
              </a:rPr>
              <a:t>baixa toxicidade. </a:t>
            </a:r>
            <a:r>
              <a:rPr sz="1850" spc="10" dirty="0">
                <a:latin typeface="Times New Roman"/>
                <a:cs typeface="Times New Roman"/>
              </a:rPr>
              <a:t>O </a:t>
            </a:r>
            <a:r>
              <a:rPr sz="1850" dirty="0">
                <a:latin typeface="Times New Roman"/>
                <a:cs typeface="Times New Roman"/>
              </a:rPr>
              <a:t>resveratrol </a:t>
            </a:r>
            <a:r>
              <a:rPr sz="1850" spc="5" dirty="0">
                <a:latin typeface="Times New Roman"/>
                <a:cs typeface="Times New Roman"/>
              </a:rPr>
              <a:t>e a </a:t>
            </a:r>
            <a:r>
              <a:rPr sz="1850" dirty="0">
                <a:latin typeface="Times New Roman"/>
                <a:cs typeface="Times New Roman"/>
              </a:rPr>
              <a:t>curcumina </a:t>
            </a:r>
            <a:r>
              <a:rPr sz="1850" spc="5" dirty="0">
                <a:latin typeface="Times New Roman"/>
                <a:cs typeface="Times New Roman"/>
              </a:rPr>
              <a:t>são  </a:t>
            </a:r>
            <a:r>
              <a:rPr sz="1850" dirty="0">
                <a:latin typeface="Times New Roman"/>
                <a:cs typeface="Times New Roman"/>
              </a:rPr>
              <a:t>importantes alvos </a:t>
            </a:r>
            <a:r>
              <a:rPr sz="1850" spc="5" dirty="0">
                <a:latin typeface="Times New Roman"/>
                <a:cs typeface="Times New Roman"/>
              </a:rPr>
              <a:t>para a </a:t>
            </a:r>
            <a:r>
              <a:rPr sz="1850" dirty="0">
                <a:latin typeface="Times New Roman"/>
                <a:cs typeface="Times New Roman"/>
              </a:rPr>
              <a:t>quimioprevenção, </a:t>
            </a:r>
            <a:r>
              <a:rPr sz="1850" spc="5" dirty="0">
                <a:latin typeface="Times New Roman"/>
                <a:cs typeface="Times New Roman"/>
              </a:rPr>
              <a:t>pois desempenham </a:t>
            </a:r>
            <a:r>
              <a:rPr sz="1850" dirty="0">
                <a:latin typeface="Times New Roman"/>
                <a:cs typeface="Times New Roman"/>
              </a:rPr>
              <a:t>ação  antioxidante, anti-inflamatória </a:t>
            </a:r>
            <a:r>
              <a:rPr sz="1850" spc="5" dirty="0">
                <a:latin typeface="Times New Roman"/>
                <a:cs typeface="Times New Roman"/>
              </a:rPr>
              <a:t>e anticarcinogênica. </a:t>
            </a:r>
            <a:r>
              <a:rPr sz="1850" dirty="0">
                <a:latin typeface="Times New Roman"/>
                <a:cs typeface="Times New Roman"/>
              </a:rPr>
              <a:t>No entanto, estes  fitoquímicos </a:t>
            </a:r>
            <a:r>
              <a:rPr sz="1850" spc="5" dirty="0">
                <a:latin typeface="Times New Roman"/>
                <a:cs typeface="Times New Roman"/>
              </a:rPr>
              <a:t>oferecem baixa biodisponibilidade </a:t>
            </a:r>
            <a:r>
              <a:rPr sz="1850" dirty="0">
                <a:latin typeface="Times New Roman"/>
                <a:cs typeface="Times New Roman"/>
              </a:rPr>
              <a:t>para </a:t>
            </a:r>
            <a:r>
              <a:rPr sz="1850" spc="5" dirty="0">
                <a:latin typeface="Times New Roman"/>
                <a:cs typeface="Times New Roman"/>
              </a:rPr>
              <a:t>uma aplicação  </a:t>
            </a:r>
            <a:r>
              <a:rPr sz="1850" dirty="0">
                <a:latin typeface="Times New Roman"/>
                <a:cs typeface="Times New Roman"/>
              </a:rPr>
              <a:t>efetiva, </a:t>
            </a:r>
            <a:r>
              <a:rPr sz="1850" spc="5" dirty="0">
                <a:latin typeface="Times New Roman"/>
                <a:cs typeface="Times New Roman"/>
              </a:rPr>
              <a:t>por </a:t>
            </a:r>
            <a:r>
              <a:rPr sz="1850" dirty="0">
                <a:latin typeface="Times New Roman"/>
                <a:cs typeface="Times New Roman"/>
              </a:rPr>
              <a:t>isso, </a:t>
            </a:r>
            <a:r>
              <a:rPr sz="1850" spc="10" dirty="0">
                <a:latin typeface="Times New Roman"/>
                <a:cs typeface="Times New Roman"/>
              </a:rPr>
              <a:t>um </a:t>
            </a:r>
            <a:r>
              <a:rPr sz="1850" spc="5" dirty="0">
                <a:latin typeface="Times New Roman"/>
                <a:cs typeface="Times New Roman"/>
              </a:rPr>
              <a:t>híbrido de </a:t>
            </a:r>
            <a:r>
              <a:rPr sz="1850" dirty="0">
                <a:latin typeface="Times New Roman"/>
                <a:cs typeface="Times New Roman"/>
              </a:rPr>
              <a:t>resveratrol </a:t>
            </a:r>
            <a:r>
              <a:rPr sz="1850" spc="5" dirty="0">
                <a:latin typeface="Times New Roman"/>
                <a:cs typeface="Times New Roman"/>
              </a:rPr>
              <a:t>e </a:t>
            </a:r>
            <a:r>
              <a:rPr sz="1850" dirty="0">
                <a:latin typeface="Times New Roman"/>
                <a:cs typeface="Times New Roman"/>
              </a:rPr>
              <a:t>curcumina </a:t>
            </a:r>
            <a:r>
              <a:rPr sz="1850" spc="5" dirty="0">
                <a:latin typeface="Times New Roman"/>
                <a:cs typeface="Times New Roman"/>
              </a:rPr>
              <a:t>demonstra-se  </a:t>
            </a:r>
            <a:r>
              <a:rPr sz="1850" spc="-5" dirty="0">
                <a:latin typeface="Times New Roman"/>
                <a:cs typeface="Times New Roman"/>
              </a:rPr>
              <a:t>promissor.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309363" y="16353642"/>
            <a:ext cx="965876" cy="11064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1705" y="18447317"/>
            <a:ext cx="1338213" cy="8510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653973" y="17208989"/>
            <a:ext cx="968820" cy="1475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080963" y="16572087"/>
            <a:ext cx="1131945" cy="9631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" name="object 20"/>
          <p:cNvGrpSpPr/>
          <p:nvPr/>
        </p:nvGrpSpPr>
        <p:grpSpPr>
          <a:xfrm>
            <a:off x="4115006" y="18316816"/>
            <a:ext cx="1146175" cy="946150"/>
            <a:chOff x="4115006" y="18316816"/>
            <a:chExt cx="1146175" cy="946150"/>
          </a:xfrm>
        </p:grpSpPr>
        <p:sp>
          <p:nvSpPr>
            <p:cNvPr id="21" name="object 21"/>
            <p:cNvSpPr/>
            <p:nvPr/>
          </p:nvSpPr>
          <p:spPr>
            <a:xfrm>
              <a:off x="4115006" y="18316816"/>
              <a:ext cx="1146130" cy="94612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908646" y="18734381"/>
              <a:ext cx="306070" cy="80010"/>
            </a:xfrm>
            <a:custGeom>
              <a:avLst/>
              <a:gdLst/>
              <a:ahLst/>
              <a:cxnLst/>
              <a:rect l="l" t="t" r="r" b="b"/>
              <a:pathLst>
                <a:path w="306070" h="80009">
                  <a:moveTo>
                    <a:pt x="79789" y="0"/>
                  </a:moveTo>
                  <a:lnTo>
                    <a:pt x="0" y="39894"/>
                  </a:lnTo>
                  <a:lnTo>
                    <a:pt x="79789" y="79789"/>
                  </a:lnTo>
                  <a:lnTo>
                    <a:pt x="79789" y="53192"/>
                  </a:lnTo>
                  <a:lnTo>
                    <a:pt x="66491" y="53192"/>
                  </a:lnTo>
                  <a:lnTo>
                    <a:pt x="66491" y="26596"/>
                  </a:lnTo>
                  <a:lnTo>
                    <a:pt x="79789" y="26596"/>
                  </a:lnTo>
                  <a:lnTo>
                    <a:pt x="79789" y="0"/>
                  </a:lnTo>
                  <a:close/>
                </a:path>
                <a:path w="306070" h="80009">
                  <a:moveTo>
                    <a:pt x="79789" y="26596"/>
                  </a:moveTo>
                  <a:lnTo>
                    <a:pt x="66491" y="26596"/>
                  </a:lnTo>
                  <a:lnTo>
                    <a:pt x="66491" y="53192"/>
                  </a:lnTo>
                  <a:lnTo>
                    <a:pt x="79789" y="53192"/>
                  </a:lnTo>
                  <a:lnTo>
                    <a:pt x="79789" y="26596"/>
                  </a:lnTo>
                  <a:close/>
                </a:path>
                <a:path w="306070" h="80009">
                  <a:moveTo>
                    <a:pt x="305445" y="26596"/>
                  </a:moveTo>
                  <a:lnTo>
                    <a:pt x="79789" y="26596"/>
                  </a:lnTo>
                  <a:lnTo>
                    <a:pt x="79789" y="53192"/>
                  </a:lnTo>
                  <a:lnTo>
                    <a:pt x="305445" y="53192"/>
                  </a:lnTo>
                  <a:lnTo>
                    <a:pt x="305445" y="265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604271" y="13455690"/>
            <a:ext cx="6656920" cy="154614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20946" y="16069893"/>
            <a:ext cx="4460240" cy="3098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78765" indent="-266700">
              <a:lnSpc>
                <a:spcPct val="100000"/>
              </a:lnSpc>
              <a:spcBef>
                <a:spcPts val="114"/>
              </a:spcBef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sz="1850" spc="-25" dirty="0">
                <a:latin typeface="Times New Roman"/>
                <a:cs typeface="Times New Roman"/>
              </a:rPr>
              <a:t>Teste </a:t>
            </a:r>
            <a:r>
              <a:rPr sz="1850" spc="10" dirty="0">
                <a:latin typeface="Times New Roman"/>
                <a:cs typeface="Times New Roman"/>
              </a:rPr>
              <a:t>do </a:t>
            </a:r>
            <a:r>
              <a:rPr sz="1850" spc="5" dirty="0">
                <a:latin typeface="Times New Roman"/>
                <a:cs typeface="Times New Roman"/>
              </a:rPr>
              <a:t>Micronúcleo em sangue</a:t>
            </a:r>
            <a:r>
              <a:rPr sz="1850" spc="-80" dirty="0">
                <a:latin typeface="Times New Roman"/>
                <a:cs typeface="Times New Roman"/>
              </a:rPr>
              <a:t> </a:t>
            </a:r>
            <a:r>
              <a:rPr sz="1850" spc="5" dirty="0">
                <a:latin typeface="Times New Roman"/>
                <a:cs typeface="Times New Roman"/>
              </a:rPr>
              <a:t>periférico: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86902" y="17889211"/>
            <a:ext cx="3871595" cy="3098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78765" indent="-266700">
              <a:lnSpc>
                <a:spcPct val="100000"/>
              </a:lnSpc>
              <a:spcBef>
                <a:spcPts val="114"/>
              </a:spcBef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sz="1850" spc="-25" dirty="0">
                <a:latin typeface="Times New Roman"/>
                <a:cs typeface="Times New Roman"/>
              </a:rPr>
              <a:t>Teste </a:t>
            </a:r>
            <a:r>
              <a:rPr sz="1850" spc="5" dirty="0">
                <a:latin typeface="Times New Roman"/>
                <a:cs typeface="Times New Roman"/>
              </a:rPr>
              <a:t>de Focos de </a:t>
            </a:r>
            <a:r>
              <a:rPr sz="1850" dirty="0">
                <a:latin typeface="Times New Roman"/>
                <a:cs typeface="Times New Roman"/>
              </a:rPr>
              <a:t>Criptas</a:t>
            </a:r>
            <a:r>
              <a:rPr sz="1850" spc="-125" dirty="0">
                <a:latin typeface="Times New Roman"/>
                <a:cs typeface="Times New Roman"/>
              </a:rPr>
              <a:t> </a:t>
            </a:r>
            <a:r>
              <a:rPr sz="1850" spc="5" dirty="0">
                <a:latin typeface="Times New Roman"/>
                <a:cs typeface="Times New Roman"/>
              </a:rPr>
              <a:t>Aberrantes: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05610" y="16671151"/>
            <a:ext cx="1224915" cy="791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499"/>
              </a:lnSpc>
              <a:spcBef>
                <a:spcPts val="95"/>
              </a:spcBef>
            </a:pPr>
            <a:r>
              <a:rPr sz="1650" spc="10" dirty="0">
                <a:latin typeface="Times New Roman"/>
                <a:cs typeface="Times New Roman"/>
              </a:rPr>
              <a:t>Frequência</a:t>
            </a:r>
            <a:r>
              <a:rPr sz="1650" spc="-90" dirty="0">
                <a:latin typeface="Times New Roman"/>
                <a:cs typeface="Times New Roman"/>
              </a:rPr>
              <a:t> </a:t>
            </a:r>
            <a:r>
              <a:rPr sz="1650" spc="10" dirty="0">
                <a:latin typeface="Times New Roman"/>
                <a:cs typeface="Times New Roman"/>
              </a:rPr>
              <a:t>de </a:t>
            </a:r>
            <a:r>
              <a:rPr sz="1650" spc="5" dirty="0">
                <a:latin typeface="Times New Roman"/>
                <a:cs typeface="Times New Roman"/>
              </a:rPr>
              <a:t> </a:t>
            </a:r>
            <a:r>
              <a:rPr sz="1650" spc="15" dirty="0">
                <a:latin typeface="Times New Roman"/>
                <a:cs typeface="Times New Roman"/>
              </a:rPr>
              <a:t>PCEMNs </a:t>
            </a:r>
            <a:r>
              <a:rPr sz="1650" spc="10" dirty="0">
                <a:latin typeface="Times New Roman"/>
                <a:cs typeface="Times New Roman"/>
              </a:rPr>
              <a:t>e  IDN.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538138" y="16700797"/>
            <a:ext cx="1269365" cy="47942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135"/>
              </a:spcBef>
            </a:pPr>
            <a:r>
              <a:rPr sz="1450" spc="20" dirty="0">
                <a:latin typeface="Times New Roman"/>
                <a:cs typeface="Times New Roman"/>
              </a:rPr>
              <a:t>PQM162 </a:t>
            </a:r>
            <a:r>
              <a:rPr sz="1450" spc="-20" dirty="0">
                <a:latin typeface="Times New Roman"/>
                <a:cs typeface="Times New Roman"/>
              </a:rPr>
              <a:t>v.o</a:t>
            </a:r>
            <a:r>
              <a:rPr sz="1450" spc="-40" dirty="0">
                <a:latin typeface="Times New Roman"/>
                <a:cs typeface="Times New Roman"/>
              </a:rPr>
              <a:t> </a:t>
            </a:r>
            <a:r>
              <a:rPr sz="1450" spc="20" dirty="0">
                <a:latin typeface="Times New Roman"/>
                <a:cs typeface="Times New Roman"/>
              </a:rPr>
              <a:t>+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1450" spc="15" dirty="0">
                <a:latin typeface="Times New Roman"/>
                <a:cs typeface="Times New Roman"/>
              </a:rPr>
              <a:t>Doxorrubina</a:t>
            </a:r>
            <a:r>
              <a:rPr sz="1450" spc="-45" dirty="0">
                <a:latin typeface="Times New Roman"/>
                <a:cs typeface="Times New Roman"/>
              </a:rPr>
              <a:t> </a:t>
            </a:r>
            <a:r>
              <a:rPr sz="1450" spc="-15" dirty="0">
                <a:latin typeface="Times New Roman"/>
                <a:cs typeface="Times New Roman"/>
              </a:rPr>
              <a:t>v.i.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23087" y="19265963"/>
            <a:ext cx="493966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130425" algn="l"/>
              </a:tabLst>
            </a:pPr>
            <a:r>
              <a:rPr sz="1650" spc="10" dirty="0">
                <a:latin typeface="Times New Roman"/>
                <a:cs typeface="Times New Roman"/>
              </a:rPr>
              <a:t>Ratos</a:t>
            </a:r>
            <a:r>
              <a:rPr sz="1650" dirty="0">
                <a:latin typeface="Times New Roman"/>
                <a:cs typeface="Times New Roman"/>
              </a:rPr>
              <a:t> </a:t>
            </a:r>
            <a:r>
              <a:rPr sz="1650" i="1" spc="-5" dirty="0">
                <a:latin typeface="Times New Roman"/>
                <a:cs typeface="Times New Roman"/>
              </a:rPr>
              <a:t>Wistar	</a:t>
            </a:r>
            <a:r>
              <a:rPr sz="2475" spc="15" baseline="1683" dirty="0">
                <a:latin typeface="Times New Roman"/>
                <a:cs typeface="Times New Roman"/>
              </a:rPr>
              <a:t>Análise histopatológica do</a:t>
            </a:r>
            <a:r>
              <a:rPr sz="2475" spc="-127" baseline="1683" dirty="0">
                <a:latin typeface="Times New Roman"/>
                <a:cs typeface="Times New Roman"/>
              </a:rPr>
              <a:t> </a:t>
            </a:r>
            <a:r>
              <a:rPr sz="2475" spc="15" baseline="1683" dirty="0">
                <a:latin typeface="Times New Roman"/>
                <a:cs typeface="Times New Roman"/>
              </a:rPr>
              <a:t>cólon</a:t>
            </a:r>
            <a:endParaRPr sz="2475" baseline="1683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55891" y="17493574"/>
            <a:ext cx="246824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10" dirty="0">
                <a:latin typeface="Times New Roman"/>
                <a:cs typeface="Times New Roman"/>
              </a:rPr>
              <a:t>Análise do sangue</a:t>
            </a:r>
            <a:r>
              <a:rPr sz="1650" spc="-75" dirty="0">
                <a:latin typeface="Times New Roman"/>
                <a:cs typeface="Times New Roman"/>
              </a:rPr>
              <a:t> </a:t>
            </a:r>
            <a:r>
              <a:rPr sz="1650" spc="10" dirty="0">
                <a:latin typeface="Times New Roman"/>
                <a:cs typeface="Times New Roman"/>
              </a:rPr>
              <a:t>periférico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90161" y="17476316"/>
            <a:ext cx="178117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10" dirty="0">
                <a:latin typeface="Times New Roman"/>
                <a:cs typeface="Times New Roman"/>
              </a:rPr>
              <a:t>Camundongos</a:t>
            </a:r>
            <a:r>
              <a:rPr sz="1650" spc="-45" dirty="0">
                <a:latin typeface="Times New Roman"/>
                <a:cs typeface="Times New Roman"/>
              </a:rPr>
              <a:t> </a:t>
            </a:r>
            <a:r>
              <a:rPr sz="1650" i="1" spc="10" dirty="0">
                <a:latin typeface="Times New Roman"/>
                <a:cs typeface="Times New Roman"/>
              </a:rPr>
              <a:t>Swiss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331336" y="18504098"/>
            <a:ext cx="1654175" cy="47942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35"/>
              </a:spcBef>
            </a:pPr>
            <a:r>
              <a:rPr sz="1450" spc="20" dirty="0">
                <a:latin typeface="Times New Roman"/>
                <a:cs typeface="Times New Roman"/>
              </a:rPr>
              <a:t>PQM162 </a:t>
            </a:r>
            <a:r>
              <a:rPr sz="1450" spc="-20" dirty="0">
                <a:latin typeface="Times New Roman"/>
                <a:cs typeface="Times New Roman"/>
              </a:rPr>
              <a:t>v.o </a:t>
            </a:r>
            <a:r>
              <a:rPr sz="1450" spc="20" dirty="0">
                <a:latin typeface="Times New Roman"/>
                <a:cs typeface="Times New Roman"/>
              </a:rPr>
              <a:t>+</a:t>
            </a:r>
            <a:r>
              <a:rPr sz="1450" spc="-10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1,2</a:t>
            </a:r>
            <a:endParaRPr sz="14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5"/>
              </a:spcBef>
            </a:pPr>
            <a:r>
              <a:rPr sz="1450" spc="10" dirty="0">
                <a:latin typeface="Times New Roman"/>
                <a:cs typeface="Times New Roman"/>
              </a:rPr>
              <a:t>Dimethilhidrazina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sc.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624185" y="19028892"/>
            <a:ext cx="968820" cy="1475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033684" y="18510386"/>
            <a:ext cx="1024890" cy="536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195" marR="5080" indent="-24130">
              <a:lnSpc>
                <a:spcPct val="101499"/>
              </a:lnSpc>
              <a:spcBef>
                <a:spcPts val="95"/>
              </a:spcBef>
            </a:pPr>
            <a:r>
              <a:rPr sz="1650" spc="10" dirty="0">
                <a:latin typeface="Times New Roman"/>
                <a:cs typeface="Times New Roman"/>
              </a:rPr>
              <a:t>Redução</a:t>
            </a:r>
            <a:r>
              <a:rPr sz="1650" spc="-65" dirty="0">
                <a:latin typeface="Times New Roman"/>
                <a:cs typeface="Times New Roman"/>
              </a:rPr>
              <a:t> </a:t>
            </a:r>
            <a:r>
              <a:rPr sz="1650" spc="10" dirty="0">
                <a:latin typeface="Times New Roman"/>
                <a:cs typeface="Times New Roman"/>
              </a:rPr>
              <a:t>de  </a:t>
            </a:r>
            <a:r>
              <a:rPr sz="1650" spc="15" dirty="0">
                <a:latin typeface="Times New Roman"/>
                <a:cs typeface="Times New Roman"/>
              </a:rPr>
              <a:t>CA </a:t>
            </a:r>
            <a:r>
              <a:rPr sz="1650" spc="10" dirty="0">
                <a:latin typeface="Times New Roman"/>
                <a:cs typeface="Times New Roman"/>
              </a:rPr>
              <a:t>e</a:t>
            </a:r>
            <a:r>
              <a:rPr sz="1650" spc="-165" dirty="0">
                <a:latin typeface="Times New Roman"/>
                <a:cs typeface="Times New Roman"/>
              </a:rPr>
              <a:t> </a:t>
            </a:r>
            <a:r>
              <a:rPr sz="1650" spc="10" dirty="0">
                <a:latin typeface="Times New Roman"/>
                <a:cs typeface="Times New Roman"/>
              </a:rPr>
              <a:t>FCA.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431421" y="16300220"/>
            <a:ext cx="496570" cy="12033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700" spc="10" dirty="0">
                <a:solidFill>
                  <a:srgbClr val="9DC3E6"/>
                </a:solidFill>
                <a:latin typeface="Times New Roman"/>
                <a:cs typeface="Times New Roman"/>
              </a:rPr>
              <a:t>}</a:t>
            </a:r>
            <a:endParaRPr sz="77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500808" y="18027927"/>
            <a:ext cx="496570" cy="12033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700" spc="10" dirty="0">
                <a:solidFill>
                  <a:srgbClr val="9DC3E6"/>
                </a:solidFill>
                <a:latin typeface="Times New Roman"/>
                <a:cs typeface="Times New Roman"/>
              </a:rPr>
              <a:t>}</a:t>
            </a:r>
            <a:endParaRPr sz="7700">
              <a:latin typeface="Times New Roman"/>
              <a:cs typeface="Times New Roman"/>
            </a:endParaRPr>
          </a:p>
        </p:txBody>
      </p:sp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7689160" y="6478994"/>
          <a:ext cx="6724015" cy="69303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7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8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25467">
                <a:tc gridSpan="4">
                  <a:txBody>
                    <a:bodyPr/>
                    <a:lstStyle/>
                    <a:p>
                      <a:pPr marL="32384">
                        <a:lnSpc>
                          <a:spcPts val="1614"/>
                        </a:lnSpc>
                      </a:pPr>
                      <a:r>
                        <a:rPr sz="1450" b="1" spc="-10" dirty="0">
                          <a:latin typeface="Times New Roman"/>
                          <a:cs typeface="Times New Roman"/>
                        </a:rPr>
                        <a:t>Tabela</a:t>
                      </a:r>
                      <a:r>
                        <a:rPr sz="1450" b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b="1" spc="15" dirty="0">
                          <a:latin typeface="Times New Roman"/>
                          <a:cs typeface="Times New Roman"/>
                        </a:rPr>
                        <a:t>1:</a:t>
                      </a:r>
                      <a:r>
                        <a:rPr sz="1450" b="1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15" dirty="0">
                          <a:latin typeface="Times New Roman"/>
                          <a:cs typeface="Times New Roman"/>
                        </a:rPr>
                        <a:t>Frequências</a:t>
                      </a:r>
                      <a:r>
                        <a:rPr sz="145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10" dirty="0">
                          <a:latin typeface="Times New Roman"/>
                          <a:cs typeface="Times New Roman"/>
                        </a:rPr>
                        <a:t>médias</a:t>
                      </a:r>
                      <a:r>
                        <a:rPr sz="145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15" dirty="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sz="145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20" dirty="0">
                          <a:latin typeface="Times New Roman"/>
                          <a:cs typeface="Times New Roman"/>
                        </a:rPr>
                        <a:t>IDN</a:t>
                      </a:r>
                      <a:r>
                        <a:rPr sz="145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1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5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20" dirty="0">
                          <a:latin typeface="Times New Roman"/>
                          <a:cs typeface="Times New Roman"/>
                        </a:rPr>
                        <a:t>PCEMNs</a:t>
                      </a:r>
                      <a:r>
                        <a:rPr sz="145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15" dirty="0">
                          <a:latin typeface="Times New Roman"/>
                          <a:cs typeface="Times New Roman"/>
                        </a:rPr>
                        <a:t>observados</a:t>
                      </a:r>
                      <a:r>
                        <a:rPr sz="145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25" dirty="0">
                          <a:latin typeface="Times New Roman"/>
                          <a:cs typeface="Times New Roman"/>
                        </a:rPr>
                        <a:t>em</a:t>
                      </a:r>
                      <a:r>
                        <a:rPr sz="145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15" dirty="0">
                          <a:latin typeface="Times New Roman"/>
                          <a:cs typeface="Times New Roman"/>
                        </a:rPr>
                        <a:t>sangue</a:t>
                      </a:r>
                      <a:r>
                        <a:rPr sz="145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10" dirty="0">
                          <a:latin typeface="Times New Roman"/>
                          <a:cs typeface="Times New Roman"/>
                        </a:rPr>
                        <a:t>periférico</a:t>
                      </a:r>
                      <a:r>
                        <a:rPr sz="145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20" dirty="0">
                          <a:latin typeface="Times New Roman"/>
                          <a:cs typeface="Times New Roman"/>
                        </a:rPr>
                        <a:t>de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2384" marR="22860">
                        <a:lnSpc>
                          <a:spcPct val="154100"/>
                        </a:lnSpc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camundongos Swiss após os </a:t>
                      </a:r>
                      <a:r>
                        <a:rPr sz="1450" spc="10" dirty="0">
                          <a:latin typeface="Times New Roman"/>
                          <a:cs typeface="Times New Roman"/>
                        </a:rPr>
                        <a:t>tratamentos </a:t>
                      </a:r>
                      <a:r>
                        <a:rPr sz="1450" spc="25" dirty="0">
                          <a:latin typeface="Times New Roman"/>
                          <a:cs typeface="Times New Roman"/>
                        </a:rPr>
                        <a:t>com </a:t>
                      </a:r>
                      <a:r>
                        <a:rPr sz="1450" spc="10" dirty="0">
                          <a:latin typeface="Times New Roman"/>
                          <a:cs typeface="Times New Roman"/>
                        </a:rPr>
                        <a:t>as diferentes </a:t>
                      </a:r>
                      <a:r>
                        <a:rPr sz="1450" spc="15" dirty="0">
                          <a:latin typeface="Times New Roman"/>
                          <a:cs typeface="Times New Roman"/>
                        </a:rPr>
                        <a:t>doses de </a:t>
                      </a:r>
                      <a:r>
                        <a:rPr sz="1450" spc="20" dirty="0">
                          <a:latin typeface="Times New Roman"/>
                          <a:cs typeface="Times New Roman"/>
                        </a:rPr>
                        <a:t>PQM162  </a:t>
                      </a:r>
                      <a:r>
                        <a:rPr sz="1450" spc="10" dirty="0">
                          <a:latin typeface="Times New Roman"/>
                          <a:cs typeface="Times New Roman"/>
                        </a:rPr>
                        <a:t>isoladamente </a:t>
                      </a:r>
                      <a:r>
                        <a:rPr sz="1450" spc="15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450" spc="10" dirty="0">
                          <a:latin typeface="Times New Roman"/>
                          <a:cs typeface="Times New Roman"/>
                        </a:rPr>
                        <a:t>associadas </a:t>
                      </a:r>
                      <a:r>
                        <a:rPr sz="1450" spc="1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45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15" dirty="0">
                          <a:latin typeface="Times New Roman"/>
                          <a:cs typeface="Times New Roman"/>
                        </a:rPr>
                        <a:t>DXR.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782">
                <a:tc>
                  <a:txBody>
                    <a:bodyPr/>
                    <a:lstStyle/>
                    <a:p>
                      <a:pPr marR="398780" algn="ctr">
                        <a:lnSpc>
                          <a:spcPts val="1735"/>
                        </a:lnSpc>
                      </a:pPr>
                      <a:r>
                        <a:rPr sz="1450" b="1" spc="5" dirty="0">
                          <a:latin typeface="Times New Roman"/>
                          <a:cs typeface="Times New Roman"/>
                        </a:rPr>
                        <a:t>Tratamentos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39941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000" b="1" spc="-10" dirty="0">
                          <a:latin typeface="Times New Roman"/>
                          <a:cs typeface="Times New Roman"/>
                        </a:rPr>
                        <a:t>(mg/kg p.c.)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0" algn="ctr">
                        <a:lnSpc>
                          <a:spcPts val="1735"/>
                        </a:lnSpc>
                      </a:pPr>
                      <a:r>
                        <a:rPr sz="1450" b="1" spc="20" dirty="0">
                          <a:latin typeface="Times New Roman"/>
                          <a:cs typeface="Times New Roman"/>
                        </a:rPr>
                        <a:t>IDN</a:t>
                      </a:r>
                      <a:r>
                        <a:rPr sz="145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7" baseline="25000" dirty="0">
                          <a:latin typeface="Times New Roman"/>
                          <a:cs typeface="Times New Roman"/>
                        </a:rPr>
                        <a:t>a</a:t>
                      </a:r>
                      <a:endParaRPr sz="1500" baseline="25000">
                        <a:latin typeface="Times New Roman"/>
                        <a:cs typeface="Times New Roman"/>
                      </a:endParaRPr>
                    </a:p>
                    <a:p>
                      <a:pPr marR="15176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Média ±</a:t>
                      </a:r>
                      <a:r>
                        <a:rPr sz="145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15" dirty="0">
                          <a:latin typeface="Times New Roman"/>
                          <a:cs typeface="Times New Roman"/>
                        </a:rPr>
                        <a:t>DP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8320">
                        <a:lnSpc>
                          <a:spcPts val="1735"/>
                        </a:lnSpc>
                      </a:pPr>
                      <a:r>
                        <a:rPr sz="1450" b="1" spc="20" dirty="0">
                          <a:latin typeface="Times New Roman"/>
                          <a:cs typeface="Times New Roman"/>
                        </a:rPr>
                        <a:t>PCEMNs</a:t>
                      </a:r>
                      <a:r>
                        <a:rPr sz="145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7" baseline="25000" dirty="0">
                          <a:latin typeface="Times New Roman"/>
                          <a:cs typeface="Times New Roman"/>
                        </a:rPr>
                        <a:t>b</a:t>
                      </a:r>
                      <a:endParaRPr sz="1500" baseline="25000">
                        <a:latin typeface="Times New Roman"/>
                        <a:cs typeface="Times New Roman"/>
                      </a:endParaRPr>
                    </a:p>
                    <a:p>
                      <a:pPr marL="508634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Média ±</a:t>
                      </a:r>
                      <a:r>
                        <a:rPr sz="145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15" dirty="0">
                          <a:latin typeface="Times New Roman"/>
                          <a:cs typeface="Times New Roman"/>
                        </a:rPr>
                        <a:t>DP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735"/>
                        </a:lnSpc>
                      </a:pPr>
                      <a:r>
                        <a:rPr sz="1450" b="1" spc="15" dirty="0">
                          <a:latin typeface="Times New Roman"/>
                          <a:cs typeface="Times New Roman"/>
                        </a:rPr>
                        <a:t>Redução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381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450" dirty="0">
                          <a:latin typeface="Times New Roman"/>
                          <a:cs typeface="Times New Roman"/>
                        </a:rPr>
                        <a:t>%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384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450" b="1" spc="10" dirty="0">
                          <a:latin typeface="Times New Roman"/>
                          <a:cs typeface="Times New Roman"/>
                        </a:rPr>
                        <a:t>Controle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175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3147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0,062 ±</a:t>
                      </a:r>
                      <a:r>
                        <a:rPr sz="145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15" dirty="0">
                          <a:latin typeface="Times New Roman"/>
                          <a:cs typeface="Times New Roman"/>
                        </a:rPr>
                        <a:t>0,020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175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450" spc="5" dirty="0">
                          <a:latin typeface="Times New Roman"/>
                          <a:cs typeface="Times New Roman"/>
                        </a:rPr>
                        <a:t>11,83 </a:t>
                      </a:r>
                      <a:r>
                        <a:rPr sz="1450" spc="15" dirty="0">
                          <a:latin typeface="Times New Roman"/>
                          <a:cs typeface="Times New Roman"/>
                        </a:rPr>
                        <a:t>±</a:t>
                      </a:r>
                      <a:r>
                        <a:rPr sz="145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15" dirty="0">
                          <a:latin typeface="Times New Roman"/>
                          <a:cs typeface="Times New Roman"/>
                        </a:rPr>
                        <a:t>2,23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175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45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175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953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50" b="1" spc="25" dirty="0">
                          <a:latin typeface="Times New Roman"/>
                          <a:cs typeface="Times New Roman"/>
                        </a:rPr>
                        <a:t>DMSO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/>
                </a:tc>
                <a:tc>
                  <a:txBody>
                    <a:bodyPr/>
                    <a:lstStyle/>
                    <a:p>
                      <a:pPr marL="28321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0,048 ± 0,013</a:t>
                      </a:r>
                      <a:r>
                        <a:rPr sz="145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7" baseline="25000" dirty="0">
                          <a:latin typeface="Times New Roman"/>
                          <a:cs typeface="Times New Roman"/>
                        </a:rPr>
                        <a:t>d</a:t>
                      </a:r>
                      <a:endParaRPr sz="1500" baseline="250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12,00 ± 2,37</a:t>
                      </a:r>
                      <a:r>
                        <a:rPr sz="145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7" baseline="25000" dirty="0">
                          <a:latin typeface="Times New Roman"/>
                          <a:cs typeface="Times New Roman"/>
                        </a:rPr>
                        <a:t>d</a:t>
                      </a:r>
                      <a:endParaRPr sz="1500" baseline="250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/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5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514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50" b="1" spc="20" dirty="0">
                          <a:latin typeface="Times New Roman"/>
                          <a:cs typeface="Times New Roman"/>
                        </a:rPr>
                        <a:t>64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 marL="28321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0,061 ± 0,009</a:t>
                      </a:r>
                      <a:r>
                        <a:rPr sz="145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7" baseline="25000" dirty="0">
                          <a:latin typeface="Times New Roman"/>
                          <a:cs typeface="Times New Roman"/>
                        </a:rPr>
                        <a:t>d</a:t>
                      </a:r>
                      <a:endParaRPr sz="1500" baseline="250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12,67 ± 3,20</a:t>
                      </a:r>
                      <a:r>
                        <a:rPr sz="145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7" baseline="25000" dirty="0">
                          <a:latin typeface="Times New Roman"/>
                          <a:cs typeface="Times New Roman"/>
                        </a:rPr>
                        <a:t>d</a:t>
                      </a:r>
                      <a:endParaRPr sz="1500" baseline="250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5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620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450" b="1" spc="20" dirty="0">
                          <a:latin typeface="Times New Roman"/>
                          <a:cs typeface="Times New Roman"/>
                        </a:rPr>
                        <a:t>DXR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33147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0,038 ±</a:t>
                      </a:r>
                      <a:r>
                        <a:rPr sz="145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15" dirty="0">
                          <a:latin typeface="Times New Roman"/>
                          <a:cs typeface="Times New Roman"/>
                        </a:rPr>
                        <a:t>0,004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61594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45,33 ±</a:t>
                      </a:r>
                      <a:r>
                        <a:rPr sz="145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spc="15" dirty="0">
                          <a:latin typeface="Times New Roman"/>
                          <a:cs typeface="Times New Roman"/>
                        </a:rPr>
                        <a:t>3,88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45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194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50" b="1" spc="25" dirty="0">
                          <a:latin typeface="Times New Roman"/>
                          <a:cs typeface="Times New Roman"/>
                        </a:rPr>
                        <a:t>DMSO </a:t>
                      </a:r>
                      <a:r>
                        <a:rPr sz="1450" b="1" spc="2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4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b="1" spc="20" dirty="0">
                          <a:latin typeface="Times New Roman"/>
                          <a:cs typeface="Times New Roman"/>
                        </a:rPr>
                        <a:t>DXR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/>
                </a:tc>
                <a:tc>
                  <a:txBody>
                    <a:bodyPr/>
                    <a:lstStyle/>
                    <a:p>
                      <a:pPr marL="28765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0,057 ± 0,025</a:t>
                      </a:r>
                      <a:r>
                        <a:rPr sz="145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7" baseline="25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1500" baseline="250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/>
                </a:tc>
                <a:tc>
                  <a:txBody>
                    <a:bodyPr/>
                    <a:lstStyle/>
                    <a:p>
                      <a:pPr marL="62865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41,00 ± 3,58</a:t>
                      </a:r>
                      <a:r>
                        <a:rPr sz="145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7" baseline="25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1500" baseline="250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/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5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953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50" b="1" spc="15" dirty="0">
                          <a:latin typeface="Times New Roman"/>
                          <a:cs typeface="Times New Roman"/>
                        </a:rPr>
                        <a:t>8 </a:t>
                      </a:r>
                      <a:r>
                        <a:rPr sz="1450" b="1" spc="2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45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b="1" spc="20" dirty="0">
                          <a:latin typeface="Times New Roman"/>
                          <a:cs typeface="Times New Roman"/>
                        </a:rPr>
                        <a:t>DXR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 marL="28321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0,043 ± 0,012</a:t>
                      </a:r>
                      <a:r>
                        <a:rPr sz="145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7" baseline="25000" dirty="0">
                          <a:latin typeface="Times New Roman"/>
                          <a:cs typeface="Times New Roman"/>
                        </a:rPr>
                        <a:t>d</a:t>
                      </a:r>
                      <a:endParaRPr sz="1500" baseline="250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30,67 ± 2,50</a:t>
                      </a:r>
                      <a:r>
                        <a:rPr sz="145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7" baseline="25000" dirty="0">
                          <a:latin typeface="Times New Roman"/>
                          <a:cs typeface="Times New Roman"/>
                        </a:rPr>
                        <a:t>d</a:t>
                      </a:r>
                      <a:endParaRPr sz="1500" baseline="250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50" b="1" spc="15" dirty="0">
                          <a:latin typeface="Times New Roman"/>
                          <a:cs typeface="Times New Roman"/>
                        </a:rPr>
                        <a:t>43,76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7244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50" b="1" spc="20" dirty="0">
                          <a:latin typeface="Times New Roman"/>
                          <a:cs typeface="Times New Roman"/>
                        </a:rPr>
                        <a:t>16 +</a:t>
                      </a:r>
                      <a:r>
                        <a:rPr sz="14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b="1" spc="20" dirty="0">
                          <a:latin typeface="Times New Roman"/>
                          <a:cs typeface="Times New Roman"/>
                        </a:rPr>
                        <a:t>DXR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/>
                </a:tc>
                <a:tc>
                  <a:txBody>
                    <a:bodyPr/>
                    <a:lstStyle/>
                    <a:p>
                      <a:pPr marL="28321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0,051 ± 0,022</a:t>
                      </a:r>
                      <a:r>
                        <a:rPr sz="145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7" baseline="25000" dirty="0">
                          <a:latin typeface="Times New Roman"/>
                          <a:cs typeface="Times New Roman"/>
                        </a:rPr>
                        <a:t>d</a:t>
                      </a:r>
                      <a:endParaRPr sz="1500" baseline="250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29,67 ± 4,02</a:t>
                      </a:r>
                      <a:r>
                        <a:rPr sz="145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7" baseline="25000" dirty="0">
                          <a:latin typeface="Times New Roman"/>
                          <a:cs typeface="Times New Roman"/>
                        </a:rPr>
                        <a:t>d</a:t>
                      </a:r>
                      <a:endParaRPr sz="1500" baseline="250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/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50" b="1" spc="15" dirty="0">
                          <a:latin typeface="Times New Roman"/>
                          <a:cs typeface="Times New Roman"/>
                        </a:rPr>
                        <a:t>46,75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953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50" b="1" spc="20" dirty="0">
                          <a:latin typeface="Times New Roman"/>
                          <a:cs typeface="Times New Roman"/>
                        </a:rPr>
                        <a:t>32 +</a:t>
                      </a:r>
                      <a:r>
                        <a:rPr sz="14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b="1" spc="20" dirty="0">
                          <a:latin typeface="Times New Roman"/>
                          <a:cs typeface="Times New Roman"/>
                        </a:rPr>
                        <a:t>DXR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/>
                </a:tc>
                <a:tc>
                  <a:txBody>
                    <a:bodyPr/>
                    <a:lstStyle/>
                    <a:p>
                      <a:pPr marL="28321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0,059 ± 0,028</a:t>
                      </a:r>
                      <a:r>
                        <a:rPr sz="145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7" baseline="25000" dirty="0">
                          <a:latin typeface="Times New Roman"/>
                          <a:cs typeface="Times New Roman"/>
                        </a:rPr>
                        <a:t>d</a:t>
                      </a:r>
                      <a:endParaRPr sz="1500" baseline="250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33,67 ± 5,57</a:t>
                      </a:r>
                      <a:r>
                        <a:rPr sz="145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7" baseline="25000" dirty="0">
                          <a:latin typeface="Times New Roman"/>
                          <a:cs typeface="Times New Roman"/>
                        </a:rPr>
                        <a:t>d</a:t>
                      </a:r>
                      <a:endParaRPr sz="1500" baseline="250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/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50" b="1" spc="15" dirty="0">
                          <a:latin typeface="Times New Roman"/>
                          <a:cs typeface="Times New Roman"/>
                        </a:rPr>
                        <a:t>34,81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6944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50" b="1" spc="20" dirty="0">
                          <a:latin typeface="Times New Roman"/>
                          <a:cs typeface="Times New Roman"/>
                        </a:rPr>
                        <a:t>64 +</a:t>
                      </a:r>
                      <a:r>
                        <a:rPr sz="14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50" b="1" spc="20" dirty="0">
                          <a:latin typeface="Times New Roman"/>
                          <a:cs typeface="Times New Roman"/>
                        </a:rPr>
                        <a:t>DXR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321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0,038 ± 0,008</a:t>
                      </a:r>
                      <a:r>
                        <a:rPr sz="145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7" baseline="25000" dirty="0">
                          <a:latin typeface="Times New Roman"/>
                          <a:cs typeface="Times New Roman"/>
                        </a:rPr>
                        <a:t>d</a:t>
                      </a:r>
                      <a:endParaRPr sz="1500" baseline="250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50" spc="15" dirty="0">
                          <a:latin typeface="Times New Roman"/>
                          <a:cs typeface="Times New Roman"/>
                        </a:rPr>
                        <a:t>31,17 ± 4,96</a:t>
                      </a:r>
                      <a:r>
                        <a:rPr sz="145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7" baseline="25000" dirty="0">
                          <a:latin typeface="Times New Roman"/>
                          <a:cs typeface="Times New Roman"/>
                        </a:rPr>
                        <a:t>d</a:t>
                      </a:r>
                      <a:endParaRPr sz="1500" baseline="250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50" b="1" spc="15" dirty="0">
                          <a:latin typeface="Times New Roman"/>
                          <a:cs typeface="Times New Roman"/>
                        </a:rPr>
                        <a:t>42,27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4051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32384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i="1" dirty="0">
                          <a:latin typeface="Times New Roman"/>
                          <a:cs typeface="Times New Roman"/>
                        </a:rPr>
                        <a:t>IDN</a:t>
                      </a:r>
                      <a:r>
                        <a:rPr sz="13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3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índice</a:t>
                      </a:r>
                      <a:r>
                        <a:rPr sz="1300" i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sz="13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divisão</a:t>
                      </a:r>
                      <a:r>
                        <a:rPr sz="13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nuclear;</a:t>
                      </a:r>
                      <a:r>
                        <a:rPr sz="13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PCEMNs</a:t>
                      </a:r>
                      <a:r>
                        <a:rPr sz="1300" i="1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3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eritrócitos</a:t>
                      </a:r>
                      <a:r>
                        <a:rPr sz="13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10" dirty="0">
                          <a:latin typeface="Times New Roman"/>
                          <a:cs typeface="Times New Roman"/>
                        </a:rPr>
                        <a:t>policromáticos</a:t>
                      </a:r>
                      <a:r>
                        <a:rPr sz="1300" i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10" dirty="0">
                          <a:latin typeface="Times New Roman"/>
                          <a:cs typeface="Times New Roman"/>
                        </a:rPr>
                        <a:t>micronucleados;</a:t>
                      </a:r>
                      <a:r>
                        <a:rPr sz="1300" i="1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PQM162</a:t>
                      </a:r>
                      <a:r>
                        <a:rPr sz="1300" i="1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2384" marR="21590" algn="just">
                        <a:lnSpc>
                          <a:spcPct val="100000"/>
                        </a:lnSpc>
                      </a:pP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(E)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– 3 –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(4-hidroxi-3-metoxifenil)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-N’-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(4-metoxilbenzilideno) acrilidrazida; DMSO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- 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dimetilsulfóxido (0,03 g/kg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p.c.),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DXR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doxorrubicina (15 mg/kg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p.c.). </a:t>
                      </a:r>
                      <a:r>
                        <a:rPr sz="1275" i="1" spc="15" baseline="26143" dirty="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Foram analisados </a:t>
                      </a:r>
                      <a:r>
                        <a:rPr sz="1300" i="1" spc="-10" dirty="0">
                          <a:latin typeface="Times New Roman"/>
                          <a:cs typeface="Times New Roman"/>
                        </a:rPr>
                        <a:t>1000 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eritrócitos por animal, </a:t>
                      </a:r>
                      <a:r>
                        <a:rPr sz="1300" i="1" spc="-10" dirty="0">
                          <a:latin typeface="Times New Roman"/>
                          <a:cs typeface="Times New Roman"/>
                        </a:rPr>
                        <a:t>correspondente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300" i="1" spc="5" dirty="0">
                          <a:latin typeface="Times New Roman"/>
                          <a:cs typeface="Times New Roman"/>
                        </a:rPr>
                        <a:t>um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total de 6.000 células por tratamento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(PCE/PCE +  NCE). </a:t>
                      </a:r>
                      <a:r>
                        <a:rPr sz="1275" i="1" spc="15" baseline="26143" dirty="0">
                          <a:latin typeface="Times New Roman"/>
                          <a:cs typeface="Times New Roman"/>
                        </a:rPr>
                        <a:t>b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Foram analisados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4.000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eritrócitos por animal, </a:t>
                      </a:r>
                      <a:r>
                        <a:rPr sz="1300" i="1" spc="-10" dirty="0">
                          <a:latin typeface="Times New Roman"/>
                          <a:cs typeface="Times New Roman"/>
                        </a:rPr>
                        <a:t>correspondente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300" i="1" spc="5" dirty="0">
                          <a:latin typeface="Times New Roman"/>
                          <a:cs typeface="Times New Roman"/>
                        </a:rPr>
                        <a:t>um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total </a:t>
                      </a:r>
                      <a:r>
                        <a:rPr sz="1300" i="1" spc="5" dirty="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24.000  células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por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tratamento. </a:t>
                      </a:r>
                      <a:r>
                        <a:rPr sz="1275" i="1" spc="7" baseline="26143" dirty="0">
                          <a:latin typeface="Times New Roman"/>
                          <a:cs typeface="Times New Roman"/>
                        </a:rPr>
                        <a:t>c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Significativamente </a:t>
                      </a:r>
                      <a:r>
                        <a:rPr sz="1300" i="1" spc="-10" dirty="0">
                          <a:latin typeface="Times New Roman"/>
                          <a:cs typeface="Times New Roman"/>
                        </a:rPr>
                        <a:t>diferente </a:t>
                      </a:r>
                      <a:r>
                        <a:rPr sz="1300" i="1" spc="5" dirty="0">
                          <a:latin typeface="Times New Roman"/>
                          <a:cs typeface="Times New Roman"/>
                        </a:rPr>
                        <a:t>do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grupo </a:t>
                      </a:r>
                      <a:r>
                        <a:rPr sz="1300" i="1" spc="-10" dirty="0">
                          <a:latin typeface="Times New Roman"/>
                          <a:cs typeface="Times New Roman"/>
                        </a:rPr>
                        <a:t>controle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negativo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(P &lt; 0,05). </a:t>
                      </a:r>
                      <a:r>
                        <a:rPr sz="1275" i="1" spc="15" baseline="26143" dirty="0">
                          <a:latin typeface="Times New Roman"/>
                          <a:cs typeface="Times New Roman"/>
                        </a:rPr>
                        <a:t>d </a:t>
                      </a:r>
                      <a:r>
                        <a:rPr sz="850" i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Significativamente </a:t>
                      </a:r>
                      <a:r>
                        <a:rPr sz="1300" i="1" spc="-10" dirty="0">
                          <a:latin typeface="Times New Roman"/>
                          <a:cs typeface="Times New Roman"/>
                        </a:rPr>
                        <a:t>diferente </a:t>
                      </a:r>
                      <a:r>
                        <a:rPr sz="1300" i="1" spc="5" dirty="0">
                          <a:latin typeface="Times New Roman"/>
                          <a:cs typeface="Times New Roman"/>
                        </a:rPr>
                        <a:t>do grupo </a:t>
                      </a:r>
                      <a:r>
                        <a:rPr sz="1300" i="1" spc="-5" dirty="0">
                          <a:latin typeface="Times New Roman"/>
                          <a:cs typeface="Times New Roman"/>
                        </a:rPr>
                        <a:t>DXR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(P &lt;</a:t>
                      </a:r>
                      <a:r>
                        <a:rPr sz="1300" i="1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0,05).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7" name="object 37"/>
          <p:cNvSpPr txBox="1"/>
          <p:nvPr/>
        </p:nvSpPr>
        <p:spPr>
          <a:xfrm>
            <a:off x="7726534" y="16371853"/>
            <a:ext cx="6764655" cy="110426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8100" marR="32384">
              <a:lnSpc>
                <a:spcPct val="102699"/>
              </a:lnSpc>
              <a:spcBef>
                <a:spcPts val="85"/>
              </a:spcBef>
            </a:pPr>
            <a:r>
              <a:rPr sz="1450" b="1" spc="15" dirty="0">
                <a:latin typeface="Times New Roman"/>
                <a:cs typeface="Times New Roman"/>
              </a:rPr>
              <a:t>Figura 1. </a:t>
            </a:r>
            <a:r>
              <a:rPr sz="1450" spc="15" dirty="0">
                <a:latin typeface="Times New Roman"/>
                <a:cs typeface="Times New Roman"/>
              </a:rPr>
              <a:t>Frequências de focos de </a:t>
            </a:r>
            <a:r>
              <a:rPr sz="1450" spc="10" dirty="0">
                <a:latin typeface="Times New Roman"/>
                <a:cs typeface="Times New Roman"/>
              </a:rPr>
              <a:t>criptas </a:t>
            </a:r>
            <a:r>
              <a:rPr sz="1450" spc="15" dirty="0">
                <a:latin typeface="Times New Roman"/>
                <a:cs typeface="Times New Roman"/>
              </a:rPr>
              <a:t>aberrantes (FCA) e </a:t>
            </a:r>
            <a:r>
              <a:rPr sz="1450" spc="10" dirty="0">
                <a:latin typeface="Times New Roman"/>
                <a:cs typeface="Times New Roman"/>
              </a:rPr>
              <a:t>criptas </a:t>
            </a:r>
            <a:r>
              <a:rPr sz="1450" spc="15" dirty="0">
                <a:latin typeface="Times New Roman"/>
                <a:cs typeface="Times New Roman"/>
              </a:rPr>
              <a:t>aberrantes (CA)  observadas</a:t>
            </a:r>
            <a:r>
              <a:rPr sz="1450" spc="210" dirty="0">
                <a:latin typeface="Times New Roman"/>
                <a:cs typeface="Times New Roman"/>
              </a:rPr>
              <a:t> </a:t>
            </a:r>
            <a:r>
              <a:rPr sz="1450" spc="20" dirty="0">
                <a:latin typeface="Times New Roman"/>
                <a:cs typeface="Times New Roman"/>
              </a:rPr>
              <a:t>no</a:t>
            </a:r>
            <a:r>
              <a:rPr sz="1450" spc="21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cólon</a:t>
            </a:r>
            <a:r>
              <a:rPr sz="1450" spc="215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distal</a:t>
            </a:r>
            <a:r>
              <a:rPr sz="1450" spc="210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de</a:t>
            </a:r>
            <a:r>
              <a:rPr sz="1450" spc="210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ratos</a:t>
            </a:r>
            <a:r>
              <a:rPr sz="1450" spc="21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Wistar</a:t>
            </a:r>
            <a:r>
              <a:rPr sz="1450" spc="210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tratados</a:t>
            </a:r>
            <a:r>
              <a:rPr sz="1450" spc="215" dirty="0">
                <a:latin typeface="Times New Roman"/>
                <a:cs typeface="Times New Roman"/>
              </a:rPr>
              <a:t> </a:t>
            </a:r>
            <a:r>
              <a:rPr sz="1450" spc="25" dirty="0">
                <a:latin typeface="Times New Roman"/>
                <a:cs typeface="Times New Roman"/>
              </a:rPr>
              <a:t>com</a:t>
            </a:r>
            <a:r>
              <a:rPr sz="1450" spc="204" dirty="0">
                <a:latin typeface="Times New Roman"/>
                <a:cs typeface="Times New Roman"/>
              </a:rPr>
              <a:t> </a:t>
            </a:r>
            <a:r>
              <a:rPr sz="1450" spc="20" dirty="0">
                <a:latin typeface="Times New Roman"/>
                <a:cs typeface="Times New Roman"/>
              </a:rPr>
              <a:t>PQM162</a:t>
            </a:r>
            <a:r>
              <a:rPr sz="1450" spc="21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simultaneamente</a:t>
            </a:r>
            <a:r>
              <a:rPr sz="1450" spc="220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à</a:t>
            </a:r>
            <a:endParaRPr sz="1450">
              <a:latin typeface="Times New Roman"/>
              <a:cs typeface="Times New Roman"/>
            </a:endParaRPr>
          </a:p>
          <a:p>
            <a:pPr marL="38100" marR="30480">
              <a:lnSpc>
                <a:spcPct val="101099"/>
              </a:lnSpc>
              <a:spcBef>
                <a:spcPts val="345"/>
              </a:spcBef>
            </a:pPr>
            <a:r>
              <a:rPr sz="2175" spc="22" baseline="11494" dirty="0">
                <a:latin typeface="Times New Roman"/>
                <a:cs typeface="Times New Roman"/>
              </a:rPr>
              <a:t>indução </a:t>
            </a:r>
            <a:r>
              <a:rPr sz="2175" spc="37" baseline="11494" dirty="0">
                <a:latin typeface="Times New Roman"/>
                <a:cs typeface="Times New Roman"/>
              </a:rPr>
              <a:t>com DMH. </a:t>
            </a:r>
            <a:r>
              <a:rPr sz="850" spc="10" dirty="0">
                <a:latin typeface="Times New Roman"/>
                <a:cs typeface="Times New Roman"/>
              </a:rPr>
              <a:t>*p&lt;0,05; </a:t>
            </a:r>
            <a:r>
              <a:rPr sz="850" spc="5" dirty="0">
                <a:latin typeface="Times New Roman"/>
                <a:cs typeface="Times New Roman"/>
              </a:rPr>
              <a:t>**p&lt;0,01; ***p&lt;0,001 </a:t>
            </a:r>
            <a:r>
              <a:rPr sz="850" dirty="0">
                <a:latin typeface="Times New Roman"/>
                <a:cs typeface="Times New Roman"/>
              </a:rPr>
              <a:t>(análise de variância </a:t>
            </a:r>
            <a:r>
              <a:rPr sz="850" spc="-15" dirty="0">
                <a:latin typeface="Times New Roman"/>
                <a:cs typeface="Times New Roman"/>
              </a:rPr>
              <a:t>ANOVA </a:t>
            </a:r>
            <a:r>
              <a:rPr sz="850" spc="5" dirty="0">
                <a:latin typeface="Times New Roman"/>
                <a:cs typeface="Times New Roman"/>
              </a:rPr>
              <a:t>e </a:t>
            </a:r>
            <a:r>
              <a:rPr sz="850" dirty="0">
                <a:latin typeface="Times New Roman"/>
                <a:cs typeface="Times New Roman"/>
              </a:rPr>
              <a:t>teste de </a:t>
            </a:r>
            <a:r>
              <a:rPr sz="850" spc="-15" dirty="0">
                <a:latin typeface="Times New Roman"/>
                <a:cs typeface="Times New Roman"/>
              </a:rPr>
              <a:t>Tukey. </a:t>
            </a:r>
            <a:r>
              <a:rPr sz="850" spc="10" dirty="0">
                <a:latin typeface="Times New Roman"/>
                <a:cs typeface="Times New Roman"/>
              </a:rPr>
              <a:t>DMSO: </a:t>
            </a:r>
            <a:r>
              <a:rPr sz="850" dirty="0">
                <a:latin typeface="Times New Roman"/>
                <a:cs typeface="Times New Roman"/>
              </a:rPr>
              <a:t>Dimetil </a:t>
            </a:r>
            <a:r>
              <a:rPr sz="850" spc="5" dirty="0">
                <a:latin typeface="Times New Roman"/>
                <a:cs typeface="Times New Roman"/>
              </a:rPr>
              <a:t>sulfóxido (3%).  </a:t>
            </a:r>
            <a:r>
              <a:rPr sz="850" spc="10" dirty="0">
                <a:latin typeface="Times New Roman"/>
                <a:cs typeface="Times New Roman"/>
              </a:rPr>
              <a:t>PQM162: </a:t>
            </a:r>
            <a:r>
              <a:rPr sz="850" spc="5" dirty="0">
                <a:latin typeface="Times New Roman"/>
                <a:cs typeface="Times New Roman"/>
              </a:rPr>
              <a:t>(E) -3- (4-hidroxi-3-metoxifenil)-N’-(4-metoxibenzilideno) acril-hidrazida)]. </a:t>
            </a:r>
            <a:r>
              <a:rPr sz="850" spc="10" dirty="0">
                <a:latin typeface="Times New Roman"/>
                <a:cs typeface="Times New Roman"/>
              </a:rPr>
              <a:t>DMH: 1,2 </a:t>
            </a:r>
            <a:r>
              <a:rPr sz="850" spc="5" dirty="0">
                <a:latin typeface="Times New Roman"/>
                <a:cs typeface="Times New Roman"/>
              </a:rPr>
              <a:t>Dimetilhidrazina (40 </a:t>
            </a:r>
            <a:r>
              <a:rPr sz="850" dirty="0">
                <a:latin typeface="Times New Roman"/>
                <a:cs typeface="Times New Roman"/>
              </a:rPr>
              <a:t>mg/kg</a:t>
            </a:r>
            <a:r>
              <a:rPr sz="850" spc="-85" dirty="0">
                <a:latin typeface="Times New Roman"/>
                <a:cs typeface="Times New Roman"/>
              </a:rPr>
              <a:t> </a:t>
            </a:r>
            <a:r>
              <a:rPr sz="850" spc="5" dirty="0">
                <a:latin typeface="Times New Roman"/>
                <a:cs typeface="Times New Roman"/>
              </a:rPr>
              <a:t>p.c)</a:t>
            </a:r>
            <a:r>
              <a:rPr sz="1950" spc="7" baseline="12820" dirty="0">
                <a:latin typeface="Times New Roman"/>
                <a:cs typeface="Times New Roman"/>
              </a:rPr>
              <a:t>.</a:t>
            </a:r>
            <a:endParaRPr sz="1950" baseline="12820">
              <a:latin typeface="Times New Roman"/>
              <a:cs typeface="Times New Roman"/>
            </a:endParaRPr>
          </a:p>
          <a:p>
            <a:pPr marL="38100">
              <a:lnSpc>
                <a:spcPts val="1250"/>
              </a:lnSpc>
            </a:pPr>
            <a:r>
              <a:rPr sz="1300" b="1" dirty="0">
                <a:latin typeface="Times New Roman"/>
                <a:cs typeface="Times New Roman"/>
              </a:rPr>
              <a:t>Fonte: </a:t>
            </a:r>
            <a:r>
              <a:rPr sz="1300" spc="-5" dirty="0">
                <a:latin typeface="Times New Roman"/>
                <a:cs typeface="Times New Roman"/>
              </a:rPr>
              <a:t>Do</a:t>
            </a:r>
            <a:r>
              <a:rPr sz="1300" spc="-10" dirty="0">
                <a:latin typeface="Times New Roman"/>
                <a:cs typeface="Times New Roman"/>
              </a:rPr>
              <a:t> autor.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4402012" y="16699514"/>
            <a:ext cx="533400" cy="498475"/>
            <a:chOff x="4402012" y="16699514"/>
            <a:chExt cx="533400" cy="498475"/>
          </a:xfrm>
        </p:grpSpPr>
        <p:sp>
          <p:nvSpPr>
            <p:cNvPr id="39" name="object 39"/>
            <p:cNvSpPr/>
            <p:nvPr/>
          </p:nvSpPr>
          <p:spPr>
            <a:xfrm>
              <a:off x="4402012" y="16699514"/>
              <a:ext cx="416104" cy="29557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49061" y="17041603"/>
              <a:ext cx="385826" cy="15603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/>
          <p:nvPr/>
        </p:nvSpPr>
        <p:spPr>
          <a:xfrm>
            <a:off x="7720779" y="13675554"/>
            <a:ext cx="6743447" cy="257028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CaixaDeTexto 2">
            <a:extLst>
              <a:ext uri="{FF2B5EF4-FFF2-40B4-BE49-F238E27FC236}">
                <a16:creationId xmlns:a16="http://schemas.microsoft.com/office/drawing/2014/main" id="{FE8ECB8F-91EF-4A06-8D77-6BF66B0D9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678" y="2535462"/>
            <a:ext cx="22509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BR" altLang="pt-B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Pôster </a:t>
            </a:r>
            <a:r>
              <a:rPr lang="pt-BR" alt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15856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844</Words>
  <Application>Microsoft Office PowerPoint</Application>
  <PresentationFormat>Personalizar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Armindo Serrão</dc:creator>
  <cp:lastModifiedBy>Natália Faria</cp:lastModifiedBy>
  <cp:revision>1</cp:revision>
  <dcterms:created xsi:type="dcterms:W3CDTF">2020-10-25T22:19:38Z</dcterms:created>
  <dcterms:modified xsi:type="dcterms:W3CDTF">2020-10-25T22:28:27Z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2020-10-25T00:00:00Z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2020-10-25T00:00:00Z</vt:filetime>
  </property>
</Properties>
</file>