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Lst>
  <p:notesMasterIdLst>
    <p:notesMasterId r:id="rId118"/>
  </p:notesMasterIdLst>
  <p:sldIdLst>
    <p:sldId id="256" r:id="rId2"/>
    <p:sldId id="257" r:id="rId3"/>
    <p:sldId id="258" r:id="rId4"/>
    <p:sldId id="259" r:id="rId5"/>
    <p:sldId id="292" r:id="rId6"/>
    <p:sldId id="285" r:id="rId7"/>
    <p:sldId id="286" r:id="rId8"/>
    <p:sldId id="287" r:id="rId9"/>
    <p:sldId id="288" r:id="rId10"/>
    <p:sldId id="289" r:id="rId11"/>
    <p:sldId id="290" r:id="rId12"/>
    <p:sldId id="291" r:id="rId13"/>
    <p:sldId id="278" r:id="rId14"/>
    <p:sldId id="294" r:id="rId15"/>
    <p:sldId id="293" r:id="rId16"/>
    <p:sldId id="280" r:id="rId17"/>
    <p:sldId id="279" r:id="rId18"/>
    <p:sldId id="304" r:id="rId19"/>
    <p:sldId id="260" r:id="rId20"/>
    <p:sldId id="275" r:id="rId21"/>
    <p:sldId id="274" r:id="rId22"/>
    <p:sldId id="261" r:id="rId23"/>
    <p:sldId id="271" r:id="rId24"/>
    <p:sldId id="281" r:id="rId25"/>
    <p:sldId id="300" r:id="rId26"/>
    <p:sldId id="301" r:id="rId27"/>
    <p:sldId id="302" r:id="rId28"/>
    <p:sldId id="303" r:id="rId29"/>
    <p:sldId id="306" r:id="rId30"/>
    <p:sldId id="317" r:id="rId31"/>
    <p:sldId id="316" r:id="rId32"/>
    <p:sldId id="295" r:id="rId33"/>
    <p:sldId id="339" r:id="rId34"/>
    <p:sldId id="343" r:id="rId35"/>
    <p:sldId id="307" r:id="rId36"/>
    <p:sldId id="319" r:id="rId37"/>
    <p:sldId id="309" r:id="rId38"/>
    <p:sldId id="323" r:id="rId39"/>
    <p:sldId id="320" r:id="rId40"/>
    <p:sldId id="266" r:id="rId41"/>
    <p:sldId id="312" r:id="rId42"/>
    <p:sldId id="313" r:id="rId43"/>
    <p:sldId id="273" r:id="rId44"/>
    <p:sldId id="322" r:id="rId45"/>
    <p:sldId id="321" r:id="rId46"/>
    <p:sldId id="324" r:id="rId47"/>
    <p:sldId id="325" r:id="rId48"/>
    <p:sldId id="326" r:id="rId49"/>
    <p:sldId id="327" r:id="rId50"/>
    <p:sldId id="328" r:id="rId51"/>
    <p:sldId id="329" r:id="rId52"/>
    <p:sldId id="330" r:id="rId53"/>
    <p:sldId id="331" r:id="rId54"/>
    <p:sldId id="332" r:id="rId55"/>
    <p:sldId id="334" r:id="rId56"/>
    <p:sldId id="333" r:id="rId57"/>
    <p:sldId id="335" r:id="rId58"/>
    <p:sldId id="338" r:id="rId59"/>
    <p:sldId id="340" r:id="rId60"/>
    <p:sldId id="341" r:id="rId61"/>
    <p:sldId id="342" r:id="rId62"/>
    <p:sldId id="344" r:id="rId63"/>
    <p:sldId id="345" r:id="rId64"/>
    <p:sldId id="308" r:id="rId65"/>
    <p:sldId id="305" r:id="rId66"/>
    <p:sldId id="265" r:id="rId67"/>
    <p:sldId id="346" r:id="rId68"/>
    <p:sldId id="347" r:id="rId69"/>
    <p:sldId id="348" r:id="rId70"/>
    <p:sldId id="355" r:id="rId71"/>
    <p:sldId id="352" r:id="rId72"/>
    <p:sldId id="353" r:id="rId73"/>
    <p:sldId id="350" r:id="rId74"/>
    <p:sldId id="351" r:id="rId75"/>
    <p:sldId id="298" r:id="rId76"/>
    <p:sldId id="362" r:id="rId77"/>
    <p:sldId id="299" r:id="rId78"/>
    <p:sldId id="296" r:id="rId79"/>
    <p:sldId id="297" r:id="rId80"/>
    <p:sldId id="263" r:id="rId81"/>
    <p:sldId id="356" r:id="rId82"/>
    <p:sldId id="359" r:id="rId83"/>
    <p:sldId id="270" r:id="rId84"/>
    <p:sldId id="357" r:id="rId85"/>
    <p:sldId id="358" r:id="rId86"/>
    <p:sldId id="318" r:id="rId87"/>
    <p:sldId id="276" r:id="rId88"/>
    <p:sldId id="360" r:id="rId89"/>
    <p:sldId id="372" r:id="rId90"/>
    <p:sldId id="277" r:id="rId91"/>
    <p:sldId id="268" r:id="rId92"/>
    <p:sldId id="361" r:id="rId93"/>
    <p:sldId id="264" r:id="rId94"/>
    <p:sldId id="269" r:id="rId95"/>
    <p:sldId id="366" r:id="rId96"/>
    <p:sldId id="364" r:id="rId97"/>
    <p:sldId id="365" r:id="rId98"/>
    <p:sldId id="363" r:id="rId99"/>
    <p:sldId id="368" r:id="rId100"/>
    <p:sldId id="369" r:id="rId101"/>
    <p:sldId id="370" r:id="rId102"/>
    <p:sldId id="371" r:id="rId103"/>
    <p:sldId id="374" r:id="rId104"/>
    <p:sldId id="375" r:id="rId105"/>
    <p:sldId id="379" r:id="rId106"/>
    <p:sldId id="367" r:id="rId107"/>
    <p:sldId id="373" r:id="rId108"/>
    <p:sldId id="283" r:id="rId109"/>
    <p:sldId id="284" r:id="rId110"/>
    <p:sldId id="376" r:id="rId111"/>
    <p:sldId id="377" r:id="rId112"/>
    <p:sldId id="378" r:id="rId113"/>
    <p:sldId id="315" r:id="rId114"/>
    <p:sldId id="267" r:id="rId115"/>
    <p:sldId id="354" r:id="rId116"/>
    <p:sldId id="314"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n R. de Souza" initials="KRdS" lastIdx="1" clrIdx="0">
    <p:extLst>
      <p:ext uri="{19B8F6BF-5375-455C-9EA6-DF929625EA0E}">
        <p15:presenceInfo xmlns:p15="http://schemas.microsoft.com/office/powerpoint/2012/main" userId="Kellen R. de Sou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C96AE-B004-44DE-913F-8FB42B7D98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3420D921-6F03-4600-953D-02BFA120D115}">
      <dgm:prSet phldrT="[Texto]"/>
      <dgm:spPr/>
      <dgm:t>
        <a:bodyPr/>
        <a:lstStyle/>
        <a:p>
          <a:r>
            <a:rPr lang="pt-BR" dirty="0"/>
            <a:t>Manifestações de Ouvidoria</a:t>
          </a:r>
        </a:p>
      </dgm:t>
    </dgm:pt>
    <dgm:pt modelId="{3D4D4E9E-C2BE-4A33-9C9C-F07C94A223B6}" type="parTrans" cxnId="{0F392F02-517D-4990-9AE9-D596DEE724BD}">
      <dgm:prSet/>
      <dgm:spPr/>
      <dgm:t>
        <a:bodyPr/>
        <a:lstStyle/>
        <a:p>
          <a:endParaRPr lang="pt-BR"/>
        </a:p>
      </dgm:t>
    </dgm:pt>
    <dgm:pt modelId="{AC20D3F8-45F0-4EA8-BD60-AC6B3AD2006B}" type="sibTrans" cxnId="{0F392F02-517D-4990-9AE9-D596DEE724BD}">
      <dgm:prSet/>
      <dgm:spPr/>
      <dgm:t>
        <a:bodyPr/>
        <a:lstStyle/>
        <a:p>
          <a:endParaRPr lang="pt-BR"/>
        </a:p>
      </dgm:t>
    </dgm:pt>
    <dgm:pt modelId="{9CCF6055-33AE-446F-B9B3-BC8F003CC474}">
      <dgm:prSet phldrT="[Texto]"/>
      <dgm:spPr>
        <a:solidFill>
          <a:schemeClr val="bg1"/>
        </a:solidFill>
        <a:ln>
          <a:solidFill>
            <a:schemeClr val="accent1"/>
          </a:solidFill>
        </a:ln>
      </dgm:spPr>
      <dgm:t>
        <a:bodyPr/>
        <a:lstStyle/>
        <a:p>
          <a:r>
            <a:rPr lang="pt-BR" b="0" cap="none" spc="0" dirty="0">
              <a:ln w="0"/>
              <a:solidFill>
                <a:schemeClr val="tx1"/>
              </a:solidFill>
              <a:effectLst>
                <a:outerShdw blurRad="38100" dist="19050" dir="2700000" algn="tl" rotWithShape="0">
                  <a:schemeClr val="dk1">
                    <a:alpha val="40000"/>
                  </a:schemeClr>
                </a:outerShdw>
              </a:effectLst>
            </a:rPr>
            <a:t>Denúncia</a:t>
          </a:r>
        </a:p>
      </dgm:t>
    </dgm:pt>
    <dgm:pt modelId="{B9B21390-1229-4FEF-B8B2-04AA28D24788}" type="parTrans" cxnId="{CDCB56CC-9C5F-44C7-AFE6-2DED3E211B72}">
      <dgm:prSet/>
      <dgm:spPr/>
      <dgm:t>
        <a:bodyPr/>
        <a:lstStyle/>
        <a:p>
          <a:endParaRPr lang="pt-BR"/>
        </a:p>
      </dgm:t>
    </dgm:pt>
    <dgm:pt modelId="{F893D90D-875C-47E5-B04C-E4D159554D40}" type="sibTrans" cxnId="{CDCB56CC-9C5F-44C7-AFE6-2DED3E211B72}">
      <dgm:prSet/>
      <dgm:spPr/>
      <dgm:t>
        <a:bodyPr/>
        <a:lstStyle/>
        <a:p>
          <a:endParaRPr lang="pt-BR"/>
        </a:p>
      </dgm:t>
    </dgm:pt>
    <dgm:pt modelId="{707415FB-3E65-4A0A-81CC-0BBDDA50FD95}">
      <dgm:prSet phldrT="[Texto]">
        <dgm:style>
          <a:lnRef idx="2">
            <a:schemeClr val="accent1"/>
          </a:lnRef>
          <a:fillRef idx="1">
            <a:schemeClr val="lt1"/>
          </a:fillRef>
          <a:effectRef idx="0">
            <a:schemeClr val="accent1"/>
          </a:effectRef>
          <a:fontRef idx="minor">
            <a:schemeClr val="dk1"/>
          </a:fontRef>
        </dgm:style>
      </dgm:prSet>
      <dgm:spPr/>
      <dgm:t>
        <a:bodyPr/>
        <a:lstStyle/>
        <a:p>
          <a:r>
            <a:rPr lang="pt-BR" b="0" cap="none" spc="0" dirty="0">
              <a:ln w="0"/>
              <a:solidFill>
                <a:schemeClr val="tx1"/>
              </a:solidFill>
              <a:effectLst>
                <a:outerShdw blurRad="38100" dist="19050" dir="2700000" algn="tl" rotWithShape="0">
                  <a:schemeClr val="dk1">
                    <a:alpha val="40000"/>
                  </a:schemeClr>
                </a:outerShdw>
              </a:effectLst>
            </a:rPr>
            <a:t>Consulta </a:t>
          </a:r>
        </a:p>
      </dgm:t>
    </dgm:pt>
    <dgm:pt modelId="{2F43E7A2-DCDD-419A-9B26-C5F625269FEC}" type="parTrans" cxnId="{3F02B27D-BC21-41E2-B2FA-8FC8A3B6CF34}">
      <dgm:prSet/>
      <dgm:spPr/>
      <dgm:t>
        <a:bodyPr/>
        <a:lstStyle/>
        <a:p>
          <a:endParaRPr lang="pt-BR"/>
        </a:p>
      </dgm:t>
    </dgm:pt>
    <dgm:pt modelId="{9E4F78FE-DBD5-4D99-9614-74074C57BFC5}" type="sibTrans" cxnId="{3F02B27D-BC21-41E2-B2FA-8FC8A3B6CF34}">
      <dgm:prSet/>
      <dgm:spPr/>
      <dgm:t>
        <a:bodyPr/>
        <a:lstStyle/>
        <a:p>
          <a:endParaRPr lang="pt-BR"/>
        </a:p>
      </dgm:t>
    </dgm:pt>
    <dgm:pt modelId="{854E4C64-6CDD-4309-95AA-E67A3B05335C}">
      <dgm:prSet phldrT="[Texto]">
        <dgm:style>
          <a:lnRef idx="2">
            <a:schemeClr val="accent1"/>
          </a:lnRef>
          <a:fillRef idx="1">
            <a:schemeClr val="lt1"/>
          </a:fillRef>
          <a:effectRef idx="0">
            <a:schemeClr val="accent1"/>
          </a:effectRef>
          <a:fontRef idx="minor">
            <a:schemeClr val="dk1"/>
          </a:fontRef>
        </dgm:style>
      </dgm:prSet>
      <dgm:spPr/>
      <dgm:t>
        <a:bodyPr/>
        <a:lstStyle/>
        <a:p>
          <a:r>
            <a:rPr lang="pt-BR" b="0" cap="none" spc="0" dirty="0">
              <a:ln w="0"/>
              <a:solidFill>
                <a:schemeClr val="tx1"/>
              </a:solidFill>
              <a:effectLst>
                <a:outerShdw blurRad="38100" dist="19050" dir="2700000" algn="tl" rotWithShape="0">
                  <a:schemeClr val="dk1">
                    <a:alpha val="40000"/>
                  </a:schemeClr>
                </a:outerShdw>
              </a:effectLst>
            </a:rPr>
            <a:t>Solicitação de providências administrativas</a:t>
          </a:r>
        </a:p>
      </dgm:t>
    </dgm:pt>
    <dgm:pt modelId="{E6B95CD9-0840-4411-82DE-DF23B45169E1}" type="parTrans" cxnId="{535E31F4-2BE8-45A5-AF44-2F5A9A1D641D}">
      <dgm:prSet/>
      <dgm:spPr/>
      <dgm:t>
        <a:bodyPr/>
        <a:lstStyle/>
        <a:p>
          <a:endParaRPr lang="pt-BR"/>
        </a:p>
      </dgm:t>
    </dgm:pt>
    <dgm:pt modelId="{D8F5ACA5-A9D4-4B05-864F-F378E1D149DB}" type="sibTrans" cxnId="{535E31F4-2BE8-45A5-AF44-2F5A9A1D641D}">
      <dgm:prSet/>
      <dgm:spPr/>
      <dgm:t>
        <a:bodyPr/>
        <a:lstStyle/>
        <a:p>
          <a:endParaRPr lang="pt-BR"/>
        </a:p>
      </dgm:t>
    </dgm:pt>
    <dgm:pt modelId="{880F01F2-5C2C-475F-98BC-9EC70149D446}">
      <dgm:prSet>
        <dgm:style>
          <a:lnRef idx="2">
            <a:schemeClr val="accent1"/>
          </a:lnRef>
          <a:fillRef idx="1">
            <a:schemeClr val="lt1"/>
          </a:fillRef>
          <a:effectRef idx="0">
            <a:schemeClr val="accent1"/>
          </a:effectRef>
          <a:fontRef idx="minor">
            <a:schemeClr val="dk1"/>
          </a:fontRef>
        </dgm:style>
      </dgm:prSet>
      <dgm:spPr/>
      <dgm:t>
        <a:bodyPr/>
        <a:lstStyle/>
        <a:p>
          <a:r>
            <a:rPr lang="pt-BR" b="0" cap="none" spc="0" dirty="0">
              <a:ln w="0"/>
              <a:solidFill>
                <a:schemeClr val="tx1"/>
              </a:solidFill>
              <a:effectLst>
                <a:outerShdw blurRad="38100" dist="19050" dir="2700000" algn="tl" rotWithShape="0">
                  <a:schemeClr val="dk1">
                    <a:alpha val="40000"/>
                  </a:schemeClr>
                </a:outerShdw>
              </a:effectLst>
            </a:rPr>
            <a:t>Reclamação</a:t>
          </a:r>
        </a:p>
      </dgm:t>
    </dgm:pt>
    <dgm:pt modelId="{3DAD7D6A-2B53-4193-ADF2-B8BCAA7856F1}" type="parTrans" cxnId="{78264374-131D-485A-8D81-8B8F41F96109}">
      <dgm:prSet/>
      <dgm:spPr/>
      <dgm:t>
        <a:bodyPr/>
        <a:lstStyle/>
        <a:p>
          <a:endParaRPr lang="pt-BR"/>
        </a:p>
      </dgm:t>
    </dgm:pt>
    <dgm:pt modelId="{D956ACBC-1618-40A0-B690-118EA7E86FE3}" type="sibTrans" cxnId="{78264374-131D-485A-8D81-8B8F41F96109}">
      <dgm:prSet/>
      <dgm:spPr/>
      <dgm:t>
        <a:bodyPr/>
        <a:lstStyle/>
        <a:p>
          <a:endParaRPr lang="pt-BR"/>
        </a:p>
      </dgm:t>
    </dgm:pt>
    <dgm:pt modelId="{0A060EF9-5659-4C38-8AA5-35E440EAA80A}" type="pres">
      <dgm:prSet presAssocID="{36DC96AE-B004-44DE-913F-8FB42B7D98DF}" presName="hierChild1" presStyleCnt="0">
        <dgm:presLayoutVars>
          <dgm:orgChart val="1"/>
          <dgm:chPref val="1"/>
          <dgm:dir/>
          <dgm:animOne val="branch"/>
          <dgm:animLvl val="lvl"/>
          <dgm:resizeHandles/>
        </dgm:presLayoutVars>
      </dgm:prSet>
      <dgm:spPr/>
    </dgm:pt>
    <dgm:pt modelId="{453E3082-F27D-4376-8314-6EA82734729B}" type="pres">
      <dgm:prSet presAssocID="{3420D921-6F03-4600-953D-02BFA120D115}" presName="hierRoot1" presStyleCnt="0">
        <dgm:presLayoutVars>
          <dgm:hierBranch val="init"/>
        </dgm:presLayoutVars>
      </dgm:prSet>
      <dgm:spPr/>
    </dgm:pt>
    <dgm:pt modelId="{2720B86E-A45E-4112-902D-CAB57FC41F66}" type="pres">
      <dgm:prSet presAssocID="{3420D921-6F03-4600-953D-02BFA120D115}" presName="rootComposite1" presStyleCnt="0"/>
      <dgm:spPr/>
    </dgm:pt>
    <dgm:pt modelId="{BB516CD8-D66A-4810-81BA-A06705CC7A1F}" type="pres">
      <dgm:prSet presAssocID="{3420D921-6F03-4600-953D-02BFA120D115}" presName="rootText1" presStyleLbl="node0" presStyleIdx="0" presStyleCnt="1" custScaleX="171752">
        <dgm:presLayoutVars>
          <dgm:chPref val="3"/>
        </dgm:presLayoutVars>
      </dgm:prSet>
      <dgm:spPr/>
    </dgm:pt>
    <dgm:pt modelId="{E6EC2756-7253-4DA9-A4AE-F3A835E5BB2D}" type="pres">
      <dgm:prSet presAssocID="{3420D921-6F03-4600-953D-02BFA120D115}" presName="rootConnector1" presStyleLbl="node1" presStyleIdx="0" presStyleCnt="0"/>
      <dgm:spPr/>
    </dgm:pt>
    <dgm:pt modelId="{9A1FFA7F-23FA-4B2F-AA79-3CFC224FA2C7}" type="pres">
      <dgm:prSet presAssocID="{3420D921-6F03-4600-953D-02BFA120D115}" presName="hierChild2" presStyleCnt="0"/>
      <dgm:spPr/>
    </dgm:pt>
    <dgm:pt modelId="{8B11BBFC-1196-4232-8F4A-C424D4B119C8}" type="pres">
      <dgm:prSet presAssocID="{B9B21390-1229-4FEF-B8B2-04AA28D24788}" presName="Name37" presStyleLbl="parChTrans1D2" presStyleIdx="0" presStyleCnt="4"/>
      <dgm:spPr/>
    </dgm:pt>
    <dgm:pt modelId="{5990F8FC-892E-4913-9401-9CD841052DE9}" type="pres">
      <dgm:prSet presAssocID="{9CCF6055-33AE-446F-B9B3-BC8F003CC474}" presName="hierRoot2" presStyleCnt="0">
        <dgm:presLayoutVars>
          <dgm:hierBranch val="init"/>
        </dgm:presLayoutVars>
      </dgm:prSet>
      <dgm:spPr/>
    </dgm:pt>
    <dgm:pt modelId="{91F20CA6-BA36-42BB-B137-7F4DFB2136C3}" type="pres">
      <dgm:prSet presAssocID="{9CCF6055-33AE-446F-B9B3-BC8F003CC474}" presName="rootComposite" presStyleCnt="0"/>
      <dgm:spPr/>
    </dgm:pt>
    <dgm:pt modelId="{BBFED8F7-7357-467D-AEE9-414E68D77982}" type="pres">
      <dgm:prSet presAssocID="{9CCF6055-33AE-446F-B9B3-BC8F003CC474}" presName="rootText" presStyleLbl="node2" presStyleIdx="0" presStyleCnt="4">
        <dgm:presLayoutVars>
          <dgm:chPref val="3"/>
        </dgm:presLayoutVars>
      </dgm:prSet>
      <dgm:spPr/>
    </dgm:pt>
    <dgm:pt modelId="{8B9F1A63-FED5-441A-99F9-8DB6679CDE82}" type="pres">
      <dgm:prSet presAssocID="{9CCF6055-33AE-446F-B9B3-BC8F003CC474}" presName="rootConnector" presStyleLbl="node2" presStyleIdx="0" presStyleCnt="4"/>
      <dgm:spPr/>
    </dgm:pt>
    <dgm:pt modelId="{25D6BBFA-4992-4A14-B4CB-DBDD5A593858}" type="pres">
      <dgm:prSet presAssocID="{9CCF6055-33AE-446F-B9B3-BC8F003CC474}" presName="hierChild4" presStyleCnt="0"/>
      <dgm:spPr/>
    </dgm:pt>
    <dgm:pt modelId="{F3A4A4D2-9D29-464C-A3BD-ED25D0859F4A}" type="pres">
      <dgm:prSet presAssocID="{9CCF6055-33AE-446F-B9B3-BC8F003CC474}" presName="hierChild5" presStyleCnt="0"/>
      <dgm:spPr/>
    </dgm:pt>
    <dgm:pt modelId="{4CCFFAB5-FCC7-4EBD-BA0B-C4F7E350D0CA}" type="pres">
      <dgm:prSet presAssocID="{3DAD7D6A-2B53-4193-ADF2-B8BCAA7856F1}" presName="Name37" presStyleLbl="parChTrans1D2" presStyleIdx="1" presStyleCnt="4"/>
      <dgm:spPr/>
    </dgm:pt>
    <dgm:pt modelId="{03429F8B-9B89-4C5C-B59F-414091E09137}" type="pres">
      <dgm:prSet presAssocID="{880F01F2-5C2C-475F-98BC-9EC70149D446}" presName="hierRoot2" presStyleCnt="0">
        <dgm:presLayoutVars>
          <dgm:hierBranch val="init"/>
        </dgm:presLayoutVars>
      </dgm:prSet>
      <dgm:spPr/>
    </dgm:pt>
    <dgm:pt modelId="{AC29012E-CD84-45A7-A5FA-7488C4338B78}" type="pres">
      <dgm:prSet presAssocID="{880F01F2-5C2C-475F-98BC-9EC70149D446}" presName="rootComposite" presStyleCnt="0"/>
      <dgm:spPr/>
    </dgm:pt>
    <dgm:pt modelId="{A14C8635-69DC-43F7-A6D4-C9DECF90EA7B}" type="pres">
      <dgm:prSet presAssocID="{880F01F2-5C2C-475F-98BC-9EC70149D446}" presName="rootText" presStyleLbl="node2" presStyleIdx="1" presStyleCnt="4">
        <dgm:presLayoutVars>
          <dgm:chPref val="3"/>
        </dgm:presLayoutVars>
      </dgm:prSet>
      <dgm:spPr/>
    </dgm:pt>
    <dgm:pt modelId="{5527D074-A130-474D-997E-7F4318D92572}" type="pres">
      <dgm:prSet presAssocID="{880F01F2-5C2C-475F-98BC-9EC70149D446}" presName="rootConnector" presStyleLbl="node2" presStyleIdx="1" presStyleCnt="4"/>
      <dgm:spPr/>
    </dgm:pt>
    <dgm:pt modelId="{A4CD266A-9DF1-41A2-8C41-239A7C15E088}" type="pres">
      <dgm:prSet presAssocID="{880F01F2-5C2C-475F-98BC-9EC70149D446}" presName="hierChild4" presStyleCnt="0"/>
      <dgm:spPr/>
    </dgm:pt>
    <dgm:pt modelId="{E600E7C6-142C-4676-BDA3-55D89681347A}" type="pres">
      <dgm:prSet presAssocID="{880F01F2-5C2C-475F-98BC-9EC70149D446}" presName="hierChild5" presStyleCnt="0"/>
      <dgm:spPr/>
    </dgm:pt>
    <dgm:pt modelId="{E0FA3C12-F20B-4781-A163-F52910C97D70}" type="pres">
      <dgm:prSet presAssocID="{2F43E7A2-DCDD-419A-9B26-C5F625269FEC}" presName="Name37" presStyleLbl="parChTrans1D2" presStyleIdx="2" presStyleCnt="4"/>
      <dgm:spPr/>
    </dgm:pt>
    <dgm:pt modelId="{3A7082CA-E24B-46C0-9272-EFC59C42C3DF}" type="pres">
      <dgm:prSet presAssocID="{707415FB-3E65-4A0A-81CC-0BBDDA50FD95}" presName="hierRoot2" presStyleCnt="0">
        <dgm:presLayoutVars>
          <dgm:hierBranch val="init"/>
        </dgm:presLayoutVars>
      </dgm:prSet>
      <dgm:spPr/>
    </dgm:pt>
    <dgm:pt modelId="{3AA64BD8-8848-4D99-8B89-11440E9009FE}" type="pres">
      <dgm:prSet presAssocID="{707415FB-3E65-4A0A-81CC-0BBDDA50FD95}" presName="rootComposite" presStyleCnt="0"/>
      <dgm:spPr/>
    </dgm:pt>
    <dgm:pt modelId="{67CA799F-4976-46CB-A388-C59E99DD3A2F}" type="pres">
      <dgm:prSet presAssocID="{707415FB-3E65-4A0A-81CC-0BBDDA50FD95}" presName="rootText" presStyleLbl="node2" presStyleIdx="2" presStyleCnt="4">
        <dgm:presLayoutVars>
          <dgm:chPref val="3"/>
        </dgm:presLayoutVars>
      </dgm:prSet>
      <dgm:spPr/>
    </dgm:pt>
    <dgm:pt modelId="{37F55FB3-8E1A-44A9-8959-F99525B38477}" type="pres">
      <dgm:prSet presAssocID="{707415FB-3E65-4A0A-81CC-0BBDDA50FD95}" presName="rootConnector" presStyleLbl="node2" presStyleIdx="2" presStyleCnt="4"/>
      <dgm:spPr/>
    </dgm:pt>
    <dgm:pt modelId="{67DB3905-63CB-4C25-A0C6-BAB641AAA8BB}" type="pres">
      <dgm:prSet presAssocID="{707415FB-3E65-4A0A-81CC-0BBDDA50FD95}" presName="hierChild4" presStyleCnt="0"/>
      <dgm:spPr/>
    </dgm:pt>
    <dgm:pt modelId="{4429BCAD-3ED6-46D7-BADA-54524FD25A0E}" type="pres">
      <dgm:prSet presAssocID="{707415FB-3E65-4A0A-81CC-0BBDDA50FD95}" presName="hierChild5" presStyleCnt="0"/>
      <dgm:spPr/>
    </dgm:pt>
    <dgm:pt modelId="{1CCCBFD6-D96F-4C90-938B-7B46DD7DB395}" type="pres">
      <dgm:prSet presAssocID="{E6B95CD9-0840-4411-82DE-DF23B45169E1}" presName="Name37" presStyleLbl="parChTrans1D2" presStyleIdx="3" presStyleCnt="4"/>
      <dgm:spPr/>
    </dgm:pt>
    <dgm:pt modelId="{7B65F5CD-F820-488B-9EAD-3340DBF90512}" type="pres">
      <dgm:prSet presAssocID="{854E4C64-6CDD-4309-95AA-E67A3B05335C}" presName="hierRoot2" presStyleCnt="0">
        <dgm:presLayoutVars>
          <dgm:hierBranch val="init"/>
        </dgm:presLayoutVars>
      </dgm:prSet>
      <dgm:spPr/>
    </dgm:pt>
    <dgm:pt modelId="{C8EC9488-D51A-4C51-B3D8-2E7B621FAD7E}" type="pres">
      <dgm:prSet presAssocID="{854E4C64-6CDD-4309-95AA-E67A3B05335C}" presName="rootComposite" presStyleCnt="0"/>
      <dgm:spPr/>
    </dgm:pt>
    <dgm:pt modelId="{75562262-EDE0-46EA-8349-1644CF3B1A1D}" type="pres">
      <dgm:prSet presAssocID="{854E4C64-6CDD-4309-95AA-E67A3B05335C}" presName="rootText" presStyleLbl="node2" presStyleIdx="3" presStyleCnt="4">
        <dgm:presLayoutVars>
          <dgm:chPref val="3"/>
        </dgm:presLayoutVars>
      </dgm:prSet>
      <dgm:spPr/>
    </dgm:pt>
    <dgm:pt modelId="{556726E7-EA65-4074-ABAE-5EDF2F01B5C9}" type="pres">
      <dgm:prSet presAssocID="{854E4C64-6CDD-4309-95AA-E67A3B05335C}" presName="rootConnector" presStyleLbl="node2" presStyleIdx="3" presStyleCnt="4"/>
      <dgm:spPr/>
    </dgm:pt>
    <dgm:pt modelId="{42014125-465F-4489-BFBC-1EC14856EFDB}" type="pres">
      <dgm:prSet presAssocID="{854E4C64-6CDD-4309-95AA-E67A3B05335C}" presName="hierChild4" presStyleCnt="0"/>
      <dgm:spPr/>
    </dgm:pt>
    <dgm:pt modelId="{0C1F9923-07E8-4571-92D8-70765E7D460F}" type="pres">
      <dgm:prSet presAssocID="{854E4C64-6CDD-4309-95AA-E67A3B05335C}" presName="hierChild5" presStyleCnt="0"/>
      <dgm:spPr/>
    </dgm:pt>
    <dgm:pt modelId="{FF55F655-C075-48ED-9F9A-54F1A7221D12}" type="pres">
      <dgm:prSet presAssocID="{3420D921-6F03-4600-953D-02BFA120D115}" presName="hierChild3" presStyleCnt="0"/>
      <dgm:spPr/>
    </dgm:pt>
  </dgm:ptLst>
  <dgm:cxnLst>
    <dgm:cxn modelId="{0F392F02-517D-4990-9AE9-D596DEE724BD}" srcId="{36DC96AE-B004-44DE-913F-8FB42B7D98DF}" destId="{3420D921-6F03-4600-953D-02BFA120D115}" srcOrd="0" destOrd="0" parTransId="{3D4D4E9E-C2BE-4A33-9C9C-F07C94A223B6}" sibTransId="{AC20D3F8-45F0-4EA8-BD60-AC6B3AD2006B}"/>
    <dgm:cxn modelId="{A4D62914-AD71-498E-B633-03A5E91EDD06}" type="presOf" srcId="{E6B95CD9-0840-4411-82DE-DF23B45169E1}" destId="{1CCCBFD6-D96F-4C90-938B-7B46DD7DB395}" srcOrd="0" destOrd="0" presId="urn:microsoft.com/office/officeart/2005/8/layout/orgChart1"/>
    <dgm:cxn modelId="{B005CB1B-9F84-4ACD-8C77-80EE8EE79283}" type="presOf" srcId="{36DC96AE-B004-44DE-913F-8FB42B7D98DF}" destId="{0A060EF9-5659-4C38-8AA5-35E440EAA80A}" srcOrd="0" destOrd="0" presId="urn:microsoft.com/office/officeart/2005/8/layout/orgChart1"/>
    <dgm:cxn modelId="{D71D272D-8067-4EE9-AA5B-73AEAA5E23D6}" type="presOf" srcId="{B9B21390-1229-4FEF-B8B2-04AA28D24788}" destId="{8B11BBFC-1196-4232-8F4A-C424D4B119C8}" srcOrd="0" destOrd="0" presId="urn:microsoft.com/office/officeart/2005/8/layout/orgChart1"/>
    <dgm:cxn modelId="{38404745-B2D3-45D8-9B43-BB0D2B6256E5}" type="presOf" srcId="{9CCF6055-33AE-446F-B9B3-BC8F003CC474}" destId="{BBFED8F7-7357-467D-AEE9-414E68D77982}" srcOrd="0" destOrd="0" presId="urn:microsoft.com/office/officeart/2005/8/layout/orgChart1"/>
    <dgm:cxn modelId="{78264374-131D-485A-8D81-8B8F41F96109}" srcId="{3420D921-6F03-4600-953D-02BFA120D115}" destId="{880F01F2-5C2C-475F-98BC-9EC70149D446}" srcOrd="1" destOrd="0" parTransId="{3DAD7D6A-2B53-4193-ADF2-B8BCAA7856F1}" sibTransId="{D956ACBC-1618-40A0-B690-118EA7E86FE3}"/>
    <dgm:cxn modelId="{204AE95A-E6A7-44E8-848E-7D5CBFB05C1C}" type="presOf" srcId="{9CCF6055-33AE-446F-B9B3-BC8F003CC474}" destId="{8B9F1A63-FED5-441A-99F9-8DB6679CDE82}" srcOrd="1" destOrd="0" presId="urn:microsoft.com/office/officeart/2005/8/layout/orgChart1"/>
    <dgm:cxn modelId="{3F02B27D-BC21-41E2-B2FA-8FC8A3B6CF34}" srcId="{3420D921-6F03-4600-953D-02BFA120D115}" destId="{707415FB-3E65-4A0A-81CC-0BBDDA50FD95}" srcOrd="2" destOrd="0" parTransId="{2F43E7A2-DCDD-419A-9B26-C5F625269FEC}" sibTransId="{9E4F78FE-DBD5-4D99-9614-74074C57BFC5}"/>
    <dgm:cxn modelId="{314E9585-34AC-40F9-BF6C-FB835F04FFD6}" type="presOf" srcId="{707415FB-3E65-4A0A-81CC-0BBDDA50FD95}" destId="{67CA799F-4976-46CB-A388-C59E99DD3A2F}" srcOrd="0" destOrd="0" presId="urn:microsoft.com/office/officeart/2005/8/layout/orgChart1"/>
    <dgm:cxn modelId="{566D0C92-6E2A-44C0-8AF3-4A67C37FD56B}" type="presOf" srcId="{3420D921-6F03-4600-953D-02BFA120D115}" destId="{BB516CD8-D66A-4810-81BA-A06705CC7A1F}" srcOrd="0" destOrd="0" presId="urn:microsoft.com/office/officeart/2005/8/layout/orgChart1"/>
    <dgm:cxn modelId="{935C0999-ABFA-4B3D-9EF6-F3D5E96E55F6}" type="presOf" srcId="{880F01F2-5C2C-475F-98BC-9EC70149D446}" destId="{A14C8635-69DC-43F7-A6D4-C9DECF90EA7B}" srcOrd="0" destOrd="0" presId="urn:microsoft.com/office/officeart/2005/8/layout/orgChart1"/>
    <dgm:cxn modelId="{08BBF2A4-F931-48DC-BA26-F34E504704D4}" type="presOf" srcId="{707415FB-3E65-4A0A-81CC-0BBDDA50FD95}" destId="{37F55FB3-8E1A-44A9-8959-F99525B38477}" srcOrd="1" destOrd="0" presId="urn:microsoft.com/office/officeart/2005/8/layout/orgChart1"/>
    <dgm:cxn modelId="{4530FBA7-E061-4F81-A386-BD0836978F56}" type="presOf" srcId="{854E4C64-6CDD-4309-95AA-E67A3B05335C}" destId="{556726E7-EA65-4074-ABAE-5EDF2F01B5C9}" srcOrd="1" destOrd="0" presId="urn:microsoft.com/office/officeart/2005/8/layout/orgChart1"/>
    <dgm:cxn modelId="{B88457A8-4393-42DA-95CE-C380578A98D8}" type="presOf" srcId="{3420D921-6F03-4600-953D-02BFA120D115}" destId="{E6EC2756-7253-4DA9-A4AE-F3A835E5BB2D}" srcOrd="1" destOrd="0" presId="urn:microsoft.com/office/officeart/2005/8/layout/orgChart1"/>
    <dgm:cxn modelId="{6A9A82BF-8CA8-4D75-815D-C968884AD28D}" type="presOf" srcId="{880F01F2-5C2C-475F-98BC-9EC70149D446}" destId="{5527D074-A130-474D-997E-7F4318D92572}" srcOrd="1" destOrd="0" presId="urn:microsoft.com/office/officeart/2005/8/layout/orgChart1"/>
    <dgm:cxn modelId="{CDCB56CC-9C5F-44C7-AFE6-2DED3E211B72}" srcId="{3420D921-6F03-4600-953D-02BFA120D115}" destId="{9CCF6055-33AE-446F-B9B3-BC8F003CC474}" srcOrd="0" destOrd="0" parTransId="{B9B21390-1229-4FEF-B8B2-04AA28D24788}" sibTransId="{F893D90D-875C-47E5-B04C-E4D159554D40}"/>
    <dgm:cxn modelId="{CAFA7AE3-B555-4F8B-8D37-33D0938AA828}" type="presOf" srcId="{2F43E7A2-DCDD-419A-9B26-C5F625269FEC}" destId="{E0FA3C12-F20B-4781-A163-F52910C97D70}" srcOrd="0" destOrd="0" presId="urn:microsoft.com/office/officeart/2005/8/layout/orgChart1"/>
    <dgm:cxn modelId="{74560FF2-7DDD-4087-B4BF-8FDCE65E9578}" type="presOf" srcId="{3DAD7D6A-2B53-4193-ADF2-B8BCAA7856F1}" destId="{4CCFFAB5-FCC7-4EBD-BA0B-C4F7E350D0CA}" srcOrd="0" destOrd="0" presId="urn:microsoft.com/office/officeart/2005/8/layout/orgChart1"/>
    <dgm:cxn modelId="{535E31F4-2BE8-45A5-AF44-2F5A9A1D641D}" srcId="{3420D921-6F03-4600-953D-02BFA120D115}" destId="{854E4C64-6CDD-4309-95AA-E67A3B05335C}" srcOrd="3" destOrd="0" parTransId="{E6B95CD9-0840-4411-82DE-DF23B45169E1}" sibTransId="{D8F5ACA5-A9D4-4B05-864F-F378E1D149DB}"/>
    <dgm:cxn modelId="{D5C348F6-F0CD-42D5-B59A-77B723D7EFA9}" type="presOf" srcId="{854E4C64-6CDD-4309-95AA-E67A3B05335C}" destId="{75562262-EDE0-46EA-8349-1644CF3B1A1D}" srcOrd="0" destOrd="0" presId="urn:microsoft.com/office/officeart/2005/8/layout/orgChart1"/>
    <dgm:cxn modelId="{7B48E997-344C-4916-A228-0421A989FFD3}" type="presParOf" srcId="{0A060EF9-5659-4C38-8AA5-35E440EAA80A}" destId="{453E3082-F27D-4376-8314-6EA82734729B}" srcOrd="0" destOrd="0" presId="urn:microsoft.com/office/officeart/2005/8/layout/orgChart1"/>
    <dgm:cxn modelId="{A73B863C-8804-4A85-8E9C-1AC93A22F16D}" type="presParOf" srcId="{453E3082-F27D-4376-8314-6EA82734729B}" destId="{2720B86E-A45E-4112-902D-CAB57FC41F66}" srcOrd="0" destOrd="0" presId="urn:microsoft.com/office/officeart/2005/8/layout/orgChart1"/>
    <dgm:cxn modelId="{68BE14ED-4310-4375-9C1B-BA1737927F01}" type="presParOf" srcId="{2720B86E-A45E-4112-902D-CAB57FC41F66}" destId="{BB516CD8-D66A-4810-81BA-A06705CC7A1F}" srcOrd="0" destOrd="0" presId="urn:microsoft.com/office/officeart/2005/8/layout/orgChart1"/>
    <dgm:cxn modelId="{D037CD87-CBF6-4F7F-8F3F-F2E1A80FA94A}" type="presParOf" srcId="{2720B86E-A45E-4112-902D-CAB57FC41F66}" destId="{E6EC2756-7253-4DA9-A4AE-F3A835E5BB2D}" srcOrd="1" destOrd="0" presId="urn:microsoft.com/office/officeart/2005/8/layout/orgChart1"/>
    <dgm:cxn modelId="{4EB0A7C4-A0D4-419D-91E3-4D633FA06465}" type="presParOf" srcId="{453E3082-F27D-4376-8314-6EA82734729B}" destId="{9A1FFA7F-23FA-4B2F-AA79-3CFC224FA2C7}" srcOrd="1" destOrd="0" presId="urn:microsoft.com/office/officeart/2005/8/layout/orgChart1"/>
    <dgm:cxn modelId="{F14CF45A-332E-44FF-A45D-89EA8C7DE681}" type="presParOf" srcId="{9A1FFA7F-23FA-4B2F-AA79-3CFC224FA2C7}" destId="{8B11BBFC-1196-4232-8F4A-C424D4B119C8}" srcOrd="0" destOrd="0" presId="urn:microsoft.com/office/officeart/2005/8/layout/orgChart1"/>
    <dgm:cxn modelId="{983881BF-7E2C-40F8-A44D-B08FBA30FD8C}" type="presParOf" srcId="{9A1FFA7F-23FA-4B2F-AA79-3CFC224FA2C7}" destId="{5990F8FC-892E-4913-9401-9CD841052DE9}" srcOrd="1" destOrd="0" presId="urn:microsoft.com/office/officeart/2005/8/layout/orgChart1"/>
    <dgm:cxn modelId="{11525251-27AC-4C11-AE7D-0682A757D6A8}" type="presParOf" srcId="{5990F8FC-892E-4913-9401-9CD841052DE9}" destId="{91F20CA6-BA36-42BB-B137-7F4DFB2136C3}" srcOrd="0" destOrd="0" presId="urn:microsoft.com/office/officeart/2005/8/layout/orgChart1"/>
    <dgm:cxn modelId="{6B2F4EB8-5A4B-42C9-B993-FA20539F3051}" type="presParOf" srcId="{91F20CA6-BA36-42BB-B137-7F4DFB2136C3}" destId="{BBFED8F7-7357-467D-AEE9-414E68D77982}" srcOrd="0" destOrd="0" presId="urn:microsoft.com/office/officeart/2005/8/layout/orgChart1"/>
    <dgm:cxn modelId="{B35C5437-46B4-44E7-9AD9-7DF2958725C6}" type="presParOf" srcId="{91F20CA6-BA36-42BB-B137-7F4DFB2136C3}" destId="{8B9F1A63-FED5-441A-99F9-8DB6679CDE82}" srcOrd="1" destOrd="0" presId="urn:microsoft.com/office/officeart/2005/8/layout/orgChart1"/>
    <dgm:cxn modelId="{3918A3C1-F4CB-44D0-86A6-7E47E3B30F98}" type="presParOf" srcId="{5990F8FC-892E-4913-9401-9CD841052DE9}" destId="{25D6BBFA-4992-4A14-B4CB-DBDD5A593858}" srcOrd="1" destOrd="0" presId="urn:microsoft.com/office/officeart/2005/8/layout/orgChart1"/>
    <dgm:cxn modelId="{18DCE0F2-76FC-4692-A06B-544FBC2C2B0E}" type="presParOf" srcId="{5990F8FC-892E-4913-9401-9CD841052DE9}" destId="{F3A4A4D2-9D29-464C-A3BD-ED25D0859F4A}" srcOrd="2" destOrd="0" presId="urn:microsoft.com/office/officeart/2005/8/layout/orgChart1"/>
    <dgm:cxn modelId="{57E771DD-82D6-49C3-B0B8-8A411382CA3C}" type="presParOf" srcId="{9A1FFA7F-23FA-4B2F-AA79-3CFC224FA2C7}" destId="{4CCFFAB5-FCC7-4EBD-BA0B-C4F7E350D0CA}" srcOrd="2" destOrd="0" presId="urn:microsoft.com/office/officeart/2005/8/layout/orgChart1"/>
    <dgm:cxn modelId="{DB0EFDF1-0230-4513-9F00-B4A1ADC2FA4C}" type="presParOf" srcId="{9A1FFA7F-23FA-4B2F-AA79-3CFC224FA2C7}" destId="{03429F8B-9B89-4C5C-B59F-414091E09137}" srcOrd="3" destOrd="0" presId="urn:microsoft.com/office/officeart/2005/8/layout/orgChart1"/>
    <dgm:cxn modelId="{25FB11C5-E145-45B1-85D0-B628FD1C366B}" type="presParOf" srcId="{03429F8B-9B89-4C5C-B59F-414091E09137}" destId="{AC29012E-CD84-45A7-A5FA-7488C4338B78}" srcOrd="0" destOrd="0" presId="urn:microsoft.com/office/officeart/2005/8/layout/orgChart1"/>
    <dgm:cxn modelId="{44E40CF0-F438-48AB-917D-92DC1EBB5DCB}" type="presParOf" srcId="{AC29012E-CD84-45A7-A5FA-7488C4338B78}" destId="{A14C8635-69DC-43F7-A6D4-C9DECF90EA7B}" srcOrd="0" destOrd="0" presId="urn:microsoft.com/office/officeart/2005/8/layout/orgChart1"/>
    <dgm:cxn modelId="{A50194CF-A2A2-4923-8D81-985E08DB481F}" type="presParOf" srcId="{AC29012E-CD84-45A7-A5FA-7488C4338B78}" destId="{5527D074-A130-474D-997E-7F4318D92572}" srcOrd="1" destOrd="0" presId="urn:microsoft.com/office/officeart/2005/8/layout/orgChart1"/>
    <dgm:cxn modelId="{2DE489D8-8CC5-4E6E-B5AC-F92466202CB0}" type="presParOf" srcId="{03429F8B-9B89-4C5C-B59F-414091E09137}" destId="{A4CD266A-9DF1-41A2-8C41-239A7C15E088}" srcOrd="1" destOrd="0" presId="urn:microsoft.com/office/officeart/2005/8/layout/orgChart1"/>
    <dgm:cxn modelId="{709DC568-0C71-4631-9160-40B7691EB490}" type="presParOf" srcId="{03429F8B-9B89-4C5C-B59F-414091E09137}" destId="{E600E7C6-142C-4676-BDA3-55D89681347A}" srcOrd="2" destOrd="0" presId="urn:microsoft.com/office/officeart/2005/8/layout/orgChart1"/>
    <dgm:cxn modelId="{1AB3293B-1A4A-4936-A04A-CF42C795D00B}" type="presParOf" srcId="{9A1FFA7F-23FA-4B2F-AA79-3CFC224FA2C7}" destId="{E0FA3C12-F20B-4781-A163-F52910C97D70}" srcOrd="4" destOrd="0" presId="urn:microsoft.com/office/officeart/2005/8/layout/orgChart1"/>
    <dgm:cxn modelId="{9149923B-763B-41F3-9C37-A9BEC6BED2AA}" type="presParOf" srcId="{9A1FFA7F-23FA-4B2F-AA79-3CFC224FA2C7}" destId="{3A7082CA-E24B-46C0-9272-EFC59C42C3DF}" srcOrd="5" destOrd="0" presId="urn:microsoft.com/office/officeart/2005/8/layout/orgChart1"/>
    <dgm:cxn modelId="{BE47F2E4-343F-4516-AC99-C8D5BAA65FFF}" type="presParOf" srcId="{3A7082CA-E24B-46C0-9272-EFC59C42C3DF}" destId="{3AA64BD8-8848-4D99-8B89-11440E9009FE}" srcOrd="0" destOrd="0" presId="urn:microsoft.com/office/officeart/2005/8/layout/orgChart1"/>
    <dgm:cxn modelId="{CAD0726F-F777-4874-B5A6-D694499CE34F}" type="presParOf" srcId="{3AA64BD8-8848-4D99-8B89-11440E9009FE}" destId="{67CA799F-4976-46CB-A388-C59E99DD3A2F}" srcOrd="0" destOrd="0" presId="urn:microsoft.com/office/officeart/2005/8/layout/orgChart1"/>
    <dgm:cxn modelId="{D256C335-ED5F-4664-A80C-C61E355F1124}" type="presParOf" srcId="{3AA64BD8-8848-4D99-8B89-11440E9009FE}" destId="{37F55FB3-8E1A-44A9-8959-F99525B38477}" srcOrd="1" destOrd="0" presId="urn:microsoft.com/office/officeart/2005/8/layout/orgChart1"/>
    <dgm:cxn modelId="{C3FBC527-A7F3-412B-96EC-8E641B4FA78E}" type="presParOf" srcId="{3A7082CA-E24B-46C0-9272-EFC59C42C3DF}" destId="{67DB3905-63CB-4C25-A0C6-BAB641AAA8BB}" srcOrd="1" destOrd="0" presId="urn:microsoft.com/office/officeart/2005/8/layout/orgChart1"/>
    <dgm:cxn modelId="{EDDFC7C5-1E87-4A13-AF4B-E9FDDD995376}" type="presParOf" srcId="{3A7082CA-E24B-46C0-9272-EFC59C42C3DF}" destId="{4429BCAD-3ED6-46D7-BADA-54524FD25A0E}" srcOrd="2" destOrd="0" presId="urn:microsoft.com/office/officeart/2005/8/layout/orgChart1"/>
    <dgm:cxn modelId="{3ECB324E-C2F0-403E-A048-7C91403226F0}" type="presParOf" srcId="{9A1FFA7F-23FA-4B2F-AA79-3CFC224FA2C7}" destId="{1CCCBFD6-D96F-4C90-938B-7B46DD7DB395}" srcOrd="6" destOrd="0" presId="urn:microsoft.com/office/officeart/2005/8/layout/orgChart1"/>
    <dgm:cxn modelId="{1202901A-B119-40B6-8A2F-0E896C6B4A0B}" type="presParOf" srcId="{9A1FFA7F-23FA-4B2F-AA79-3CFC224FA2C7}" destId="{7B65F5CD-F820-488B-9EAD-3340DBF90512}" srcOrd="7" destOrd="0" presId="urn:microsoft.com/office/officeart/2005/8/layout/orgChart1"/>
    <dgm:cxn modelId="{146E2440-D5BC-49C1-BBA0-D2AC22FFE2EB}" type="presParOf" srcId="{7B65F5CD-F820-488B-9EAD-3340DBF90512}" destId="{C8EC9488-D51A-4C51-B3D8-2E7B621FAD7E}" srcOrd="0" destOrd="0" presId="urn:microsoft.com/office/officeart/2005/8/layout/orgChart1"/>
    <dgm:cxn modelId="{D24857EA-4D8D-479C-8797-E2184B955C6B}" type="presParOf" srcId="{C8EC9488-D51A-4C51-B3D8-2E7B621FAD7E}" destId="{75562262-EDE0-46EA-8349-1644CF3B1A1D}" srcOrd="0" destOrd="0" presId="urn:microsoft.com/office/officeart/2005/8/layout/orgChart1"/>
    <dgm:cxn modelId="{07218ED5-1E84-4A3C-AF5F-647447F0BB2F}" type="presParOf" srcId="{C8EC9488-D51A-4C51-B3D8-2E7B621FAD7E}" destId="{556726E7-EA65-4074-ABAE-5EDF2F01B5C9}" srcOrd="1" destOrd="0" presId="urn:microsoft.com/office/officeart/2005/8/layout/orgChart1"/>
    <dgm:cxn modelId="{749E5C3C-88CD-4984-9DF1-3A1235FF17C5}" type="presParOf" srcId="{7B65F5CD-F820-488B-9EAD-3340DBF90512}" destId="{42014125-465F-4489-BFBC-1EC14856EFDB}" srcOrd="1" destOrd="0" presId="urn:microsoft.com/office/officeart/2005/8/layout/orgChart1"/>
    <dgm:cxn modelId="{2D7B0701-880C-4102-BCB4-D82D9B2D2E02}" type="presParOf" srcId="{7B65F5CD-F820-488B-9EAD-3340DBF90512}" destId="{0C1F9923-07E8-4571-92D8-70765E7D460F}" srcOrd="2" destOrd="0" presId="urn:microsoft.com/office/officeart/2005/8/layout/orgChart1"/>
    <dgm:cxn modelId="{1BAB0BA9-4C12-417C-8A5B-4E785D481397}" type="presParOf" srcId="{453E3082-F27D-4376-8314-6EA82734729B}" destId="{FF55F655-C075-48ED-9F9A-54F1A7221D1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BFD6-D96F-4C90-938B-7B46DD7DB395}">
      <dsp:nvSpPr>
        <dsp:cNvPr id="0" name=""/>
        <dsp:cNvSpPr/>
      </dsp:nvSpPr>
      <dsp:spPr>
        <a:xfrm>
          <a:off x="4865590" y="1754050"/>
          <a:ext cx="3810760" cy="440914"/>
        </a:xfrm>
        <a:custGeom>
          <a:avLst/>
          <a:gdLst/>
          <a:ahLst/>
          <a:cxnLst/>
          <a:rect l="0" t="0" r="0" b="0"/>
          <a:pathLst>
            <a:path>
              <a:moveTo>
                <a:pt x="0" y="0"/>
              </a:moveTo>
              <a:lnTo>
                <a:pt x="0" y="220457"/>
              </a:lnTo>
              <a:lnTo>
                <a:pt x="3810760" y="220457"/>
              </a:lnTo>
              <a:lnTo>
                <a:pt x="3810760" y="4409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A3C12-F20B-4781-A163-F52910C97D70}">
      <dsp:nvSpPr>
        <dsp:cNvPr id="0" name=""/>
        <dsp:cNvSpPr/>
      </dsp:nvSpPr>
      <dsp:spPr>
        <a:xfrm>
          <a:off x="4865590" y="1754050"/>
          <a:ext cx="1270253" cy="440914"/>
        </a:xfrm>
        <a:custGeom>
          <a:avLst/>
          <a:gdLst/>
          <a:ahLst/>
          <a:cxnLst/>
          <a:rect l="0" t="0" r="0" b="0"/>
          <a:pathLst>
            <a:path>
              <a:moveTo>
                <a:pt x="0" y="0"/>
              </a:moveTo>
              <a:lnTo>
                <a:pt x="0" y="220457"/>
              </a:lnTo>
              <a:lnTo>
                <a:pt x="1270253" y="220457"/>
              </a:lnTo>
              <a:lnTo>
                <a:pt x="1270253" y="4409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FFAB5-FCC7-4EBD-BA0B-C4F7E350D0CA}">
      <dsp:nvSpPr>
        <dsp:cNvPr id="0" name=""/>
        <dsp:cNvSpPr/>
      </dsp:nvSpPr>
      <dsp:spPr>
        <a:xfrm>
          <a:off x="3595336" y="1754050"/>
          <a:ext cx="1270253" cy="440914"/>
        </a:xfrm>
        <a:custGeom>
          <a:avLst/>
          <a:gdLst/>
          <a:ahLst/>
          <a:cxnLst/>
          <a:rect l="0" t="0" r="0" b="0"/>
          <a:pathLst>
            <a:path>
              <a:moveTo>
                <a:pt x="1270253" y="0"/>
              </a:moveTo>
              <a:lnTo>
                <a:pt x="1270253" y="220457"/>
              </a:lnTo>
              <a:lnTo>
                <a:pt x="0" y="220457"/>
              </a:lnTo>
              <a:lnTo>
                <a:pt x="0" y="4409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1BBFC-1196-4232-8F4A-C424D4B119C8}">
      <dsp:nvSpPr>
        <dsp:cNvPr id="0" name=""/>
        <dsp:cNvSpPr/>
      </dsp:nvSpPr>
      <dsp:spPr>
        <a:xfrm>
          <a:off x="1054829" y="1754050"/>
          <a:ext cx="3810760" cy="440914"/>
        </a:xfrm>
        <a:custGeom>
          <a:avLst/>
          <a:gdLst/>
          <a:ahLst/>
          <a:cxnLst/>
          <a:rect l="0" t="0" r="0" b="0"/>
          <a:pathLst>
            <a:path>
              <a:moveTo>
                <a:pt x="3810760" y="0"/>
              </a:moveTo>
              <a:lnTo>
                <a:pt x="3810760" y="220457"/>
              </a:lnTo>
              <a:lnTo>
                <a:pt x="0" y="220457"/>
              </a:lnTo>
              <a:lnTo>
                <a:pt x="0" y="4409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16CD8-D66A-4810-81BA-A06705CC7A1F}">
      <dsp:nvSpPr>
        <dsp:cNvPr id="0" name=""/>
        <dsp:cNvSpPr/>
      </dsp:nvSpPr>
      <dsp:spPr>
        <a:xfrm>
          <a:off x="3062544" y="704254"/>
          <a:ext cx="3606091" cy="10497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Manifestações de Ouvidoria</a:t>
          </a:r>
        </a:p>
      </dsp:txBody>
      <dsp:txXfrm>
        <a:off x="3062544" y="704254"/>
        <a:ext cx="3606091" cy="1049796"/>
      </dsp:txXfrm>
    </dsp:sp>
    <dsp:sp modelId="{BBFED8F7-7357-467D-AEE9-414E68D77982}">
      <dsp:nvSpPr>
        <dsp:cNvPr id="0" name=""/>
        <dsp:cNvSpPr/>
      </dsp:nvSpPr>
      <dsp:spPr>
        <a:xfrm>
          <a:off x="5033" y="2194964"/>
          <a:ext cx="2099592" cy="1049796"/>
        </a:xfrm>
        <a:prstGeom prst="rect">
          <a:avLst/>
        </a:prstGeom>
        <a:solidFill>
          <a:schemeClr val="bg1"/>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0" kern="1200" cap="none" spc="0" dirty="0">
              <a:ln w="0"/>
              <a:solidFill>
                <a:schemeClr val="tx1"/>
              </a:solidFill>
              <a:effectLst>
                <a:outerShdw blurRad="38100" dist="19050" dir="2700000" algn="tl" rotWithShape="0">
                  <a:schemeClr val="dk1">
                    <a:alpha val="40000"/>
                  </a:schemeClr>
                </a:outerShdw>
              </a:effectLst>
            </a:rPr>
            <a:t>Denúncia</a:t>
          </a:r>
        </a:p>
      </dsp:txBody>
      <dsp:txXfrm>
        <a:off x="5033" y="2194964"/>
        <a:ext cx="2099592" cy="1049796"/>
      </dsp:txXfrm>
    </dsp:sp>
    <dsp:sp modelId="{A14C8635-69DC-43F7-A6D4-C9DECF90EA7B}">
      <dsp:nvSpPr>
        <dsp:cNvPr id="0" name=""/>
        <dsp:cNvSpPr/>
      </dsp:nvSpPr>
      <dsp:spPr>
        <a:xfrm>
          <a:off x="2545540" y="2194964"/>
          <a:ext cx="2099592" cy="1049796"/>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0" kern="1200" cap="none" spc="0" dirty="0">
              <a:ln w="0"/>
              <a:solidFill>
                <a:schemeClr val="tx1"/>
              </a:solidFill>
              <a:effectLst>
                <a:outerShdw blurRad="38100" dist="19050" dir="2700000" algn="tl" rotWithShape="0">
                  <a:schemeClr val="dk1">
                    <a:alpha val="40000"/>
                  </a:schemeClr>
                </a:outerShdw>
              </a:effectLst>
            </a:rPr>
            <a:t>Reclamação</a:t>
          </a:r>
        </a:p>
      </dsp:txBody>
      <dsp:txXfrm>
        <a:off x="2545540" y="2194964"/>
        <a:ext cx="2099592" cy="1049796"/>
      </dsp:txXfrm>
    </dsp:sp>
    <dsp:sp modelId="{67CA799F-4976-46CB-A388-C59E99DD3A2F}">
      <dsp:nvSpPr>
        <dsp:cNvPr id="0" name=""/>
        <dsp:cNvSpPr/>
      </dsp:nvSpPr>
      <dsp:spPr>
        <a:xfrm>
          <a:off x="5086047" y="2194964"/>
          <a:ext cx="2099592" cy="1049796"/>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0" kern="1200" cap="none" spc="0" dirty="0">
              <a:ln w="0"/>
              <a:solidFill>
                <a:schemeClr val="tx1"/>
              </a:solidFill>
              <a:effectLst>
                <a:outerShdw blurRad="38100" dist="19050" dir="2700000" algn="tl" rotWithShape="0">
                  <a:schemeClr val="dk1">
                    <a:alpha val="40000"/>
                  </a:schemeClr>
                </a:outerShdw>
              </a:effectLst>
            </a:rPr>
            <a:t>Consulta </a:t>
          </a:r>
        </a:p>
      </dsp:txBody>
      <dsp:txXfrm>
        <a:off x="5086047" y="2194964"/>
        <a:ext cx="2099592" cy="1049796"/>
      </dsp:txXfrm>
    </dsp:sp>
    <dsp:sp modelId="{75562262-EDE0-46EA-8349-1644CF3B1A1D}">
      <dsp:nvSpPr>
        <dsp:cNvPr id="0" name=""/>
        <dsp:cNvSpPr/>
      </dsp:nvSpPr>
      <dsp:spPr>
        <a:xfrm>
          <a:off x="7626553" y="2194964"/>
          <a:ext cx="2099592" cy="1049796"/>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0" kern="1200" cap="none" spc="0" dirty="0">
              <a:ln w="0"/>
              <a:solidFill>
                <a:schemeClr val="tx1"/>
              </a:solidFill>
              <a:effectLst>
                <a:outerShdw blurRad="38100" dist="19050" dir="2700000" algn="tl" rotWithShape="0">
                  <a:schemeClr val="dk1">
                    <a:alpha val="40000"/>
                  </a:schemeClr>
                </a:outerShdw>
              </a:effectLst>
            </a:rPr>
            <a:t>Solicitação de providências administrativas</a:t>
          </a:r>
        </a:p>
      </dsp:txBody>
      <dsp:txXfrm>
        <a:off x="7626553" y="2194964"/>
        <a:ext cx="2099592" cy="10497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B9679-F399-492A-B209-1B17E487FC91}" type="datetimeFigureOut">
              <a:rPr lang="pt-BR" smtClean="0"/>
              <a:t>06/08/2021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D9EDE-47A2-429F-BACD-91E6793D509D}" type="slidenum">
              <a:rPr lang="pt-BR" smtClean="0"/>
              <a:t>‹nº›</a:t>
            </a:fld>
            <a:endParaRPr lang="pt-BR"/>
          </a:p>
        </p:txBody>
      </p:sp>
    </p:spTree>
    <p:extLst>
      <p:ext uri="{BB962C8B-B14F-4D97-AF65-F5344CB8AC3E}">
        <p14:creationId xmlns:p14="http://schemas.microsoft.com/office/powerpoint/2010/main" val="384675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Link para acesso ao curso da ENAP: https://repositorio.enap.gov.br/handle/1/3145</a:t>
            </a:r>
          </a:p>
        </p:txBody>
      </p:sp>
      <p:sp>
        <p:nvSpPr>
          <p:cNvPr id="4" name="Espaço Reservado para Número de Slide 3"/>
          <p:cNvSpPr>
            <a:spLocks noGrp="1"/>
          </p:cNvSpPr>
          <p:nvPr>
            <p:ph type="sldNum" sz="quarter" idx="5"/>
          </p:nvPr>
        </p:nvSpPr>
        <p:spPr/>
        <p:txBody>
          <a:bodyPr/>
          <a:lstStyle/>
          <a:p>
            <a:fld id="{052D9EDE-47A2-429F-BACD-91E6793D509D}" type="slidenum">
              <a:rPr lang="pt-BR" smtClean="0"/>
              <a:t>1</a:t>
            </a:fld>
            <a:endParaRPr lang="pt-BR"/>
          </a:p>
        </p:txBody>
      </p:sp>
    </p:spTree>
    <p:extLst>
      <p:ext uri="{BB962C8B-B14F-4D97-AF65-F5344CB8AC3E}">
        <p14:creationId xmlns:p14="http://schemas.microsoft.com/office/powerpoint/2010/main" val="117732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Necessidade de instrumentos de fiscalização e participação dos cidadãos nas decisões da coletividade durante o mandato dos eleitos;</a:t>
            </a:r>
          </a:p>
          <a:p>
            <a:endParaRPr lang="pt-BR" dirty="0"/>
          </a:p>
        </p:txBody>
      </p:sp>
      <p:sp>
        <p:nvSpPr>
          <p:cNvPr id="4" name="Espaço Reservado para Número de Slide 3"/>
          <p:cNvSpPr>
            <a:spLocks noGrp="1"/>
          </p:cNvSpPr>
          <p:nvPr>
            <p:ph type="sldNum" sz="quarter" idx="10"/>
          </p:nvPr>
        </p:nvSpPr>
        <p:spPr/>
        <p:txBody>
          <a:bodyPr/>
          <a:lstStyle/>
          <a:p>
            <a:fld id="{445A8B8C-9EAC-43B2-B5EF-3946731CF9E4}" type="slidenum">
              <a:rPr lang="pt-BR" smtClean="0"/>
              <a:t>11</a:t>
            </a:fld>
            <a:endParaRPr lang="pt-BR"/>
          </a:p>
        </p:txBody>
      </p:sp>
    </p:spTree>
    <p:extLst>
      <p:ext uri="{BB962C8B-B14F-4D97-AF65-F5344CB8AC3E}">
        <p14:creationId xmlns:p14="http://schemas.microsoft.com/office/powerpoint/2010/main" val="15176165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BB8C100-6A2C-48AA-B276-88A49B4E9335}" type="datetimeFigureOut">
              <a:rPr lang="pt-BR" smtClean="0"/>
              <a:t>06/08/2021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C7DDE-DF19-40DE-B689-CC6ABBB8DBCB}" type="slidenum">
              <a:rPr lang="pt-BR" smtClean="0"/>
              <a:t>‹nº›</a:t>
            </a:fld>
            <a:endParaRPr lang="pt-BR"/>
          </a:p>
        </p:txBody>
      </p:sp>
    </p:spTree>
    <p:extLst>
      <p:ext uri="{BB962C8B-B14F-4D97-AF65-F5344CB8AC3E}">
        <p14:creationId xmlns:p14="http://schemas.microsoft.com/office/powerpoint/2010/main" val="157954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BB8C100-6A2C-48AA-B276-88A49B4E9335}" type="datetimeFigureOut">
              <a:rPr lang="pt-BR" smtClean="0"/>
              <a:t>06/08/2021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46509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BB8C100-6A2C-48AA-B276-88A49B4E9335}" type="datetimeFigureOut">
              <a:rPr lang="pt-BR" smtClean="0"/>
              <a:t>06/08/2021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172476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BB8C100-6A2C-48AA-B276-88A49B4E9335}" type="datetimeFigureOut">
              <a:rPr lang="pt-BR" smtClean="0"/>
              <a:t>06/08/2021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85462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593667" y="6272784"/>
            <a:ext cx="2644309" cy="365125"/>
          </a:xfrm>
        </p:spPr>
        <p:txBody>
          <a:bodyPr/>
          <a:lstStyle/>
          <a:p>
            <a:fld id="{8BB8C100-6A2C-48AA-B276-88A49B4E9335}" type="datetimeFigureOut">
              <a:rPr lang="pt-BR" smtClean="0"/>
              <a:t>06/08/2021</a:t>
            </a:fld>
            <a:endParaRPr lang="pt-BR"/>
          </a:p>
        </p:txBody>
      </p:sp>
      <p:sp>
        <p:nvSpPr>
          <p:cNvPr id="5" name="Footer Placeholder 4"/>
          <p:cNvSpPr>
            <a:spLocks noGrp="1"/>
          </p:cNvSpPr>
          <p:nvPr>
            <p:ph type="ftr" sz="quarter" idx="11"/>
          </p:nvPr>
        </p:nvSpPr>
        <p:spPr>
          <a:xfrm>
            <a:off x="2182708" y="6272784"/>
            <a:ext cx="6327648" cy="365125"/>
          </a:xfrm>
        </p:spPr>
        <p:txBody>
          <a:bodyPr/>
          <a:lstStyle/>
          <a:p>
            <a:endParaRPr lang="pt-B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C7DDE-DF19-40DE-B689-CC6ABBB8DBCB}" type="slidenum">
              <a:rPr lang="pt-BR" smtClean="0"/>
              <a:t>‹nº›</a:t>
            </a:fld>
            <a:endParaRPr lang="pt-BR"/>
          </a:p>
        </p:txBody>
      </p:sp>
    </p:spTree>
    <p:extLst>
      <p:ext uri="{BB962C8B-B14F-4D97-AF65-F5344CB8AC3E}">
        <p14:creationId xmlns:p14="http://schemas.microsoft.com/office/powerpoint/2010/main" val="202382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BB8C100-6A2C-48AA-B276-88A49B4E9335}" type="datetimeFigureOut">
              <a:rPr lang="pt-BR" smtClean="0"/>
              <a:t>06/08/2021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395542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BB8C100-6A2C-48AA-B276-88A49B4E9335}" type="datetimeFigureOut">
              <a:rPr lang="pt-BR" smtClean="0"/>
              <a:t>06/08/2021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151176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BB8C100-6A2C-48AA-B276-88A49B4E9335}" type="datetimeFigureOut">
              <a:rPr lang="pt-BR" smtClean="0"/>
              <a:t>06/08/2021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245441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C100-6A2C-48AA-B276-88A49B4E9335}" type="datetimeFigureOut">
              <a:rPr lang="pt-BR" smtClean="0"/>
              <a:t>06/08/2021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29533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BB8C100-6A2C-48AA-B276-88A49B4E9335}" type="datetimeFigureOut">
              <a:rPr lang="pt-BR" smtClean="0"/>
              <a:t>06/08/2021</a:t>
            </a:fld>
            <a:endParaRPr lang="pt-BR"/>
          </a:p>
        </p:txBody>
      </p:sp>
      <p:sp>
        <p:nvSpPr>
          <p:cNvPr id="6" name="Footer Placeholder 5"/>
          <p:cNvSpPr>
            <a:spLocks noGrp="1"/>
          </p:cNvSpPr>
          <p:nvPr>
            <p:ph type="ftr" sz="quarter" idx="11"/>
          </p:nvPr>
        </p:nvSpPr>
        <p:spPr/>
        <p:txBody>
          <a:bodyPr/>
          <a:lstStyle/>
          <a:p>
            <a:endParaRPr lang="pt-B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64689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BB8C100-6A2C-48AA-B276-88A49B4E9335}" type="datetimeFigureOut">
              <a:rPr lang="pt-BR" smtClean="0"/>
              <a:t>06/08/2021</a:t>
            </a:fld>
            <a:endParaRPr lang="pt-B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5C7DDE-DF19-40DE-B689-CC6ABBB8DBCB}" type="slidenum">
              <a:rPr lang="pt-BR" smtClean="0"/>
              <a:t>‹nº›</a:t>
            </a:fld>
            <a:endParaRPr lang="pt-BR"/>
          </a:p>
        </p:txBody>
      </p:sp>
    </p:spTree>
    <p:extLst>
      <p:ext uri="{BB962C8B-B14F-4D97-AF65-F5344CB8AC3E}">
        <p14:creationId xmlns:p14="http://schemas.microsoft.com/office/powerpoint/2010/main" val="50316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BB8C100-6A2C-48AA-B276-88A49B4E9335}" type="datetimeFigureOut">
              <a:rPr lang="pt-BR" smtClean="0"/>
              <a:t>06/08/2021</a:t>
            </a:fld>
            <a:endParaRPr lang="pt-B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t-B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C7DDE-DF19-40DE-B689-CC6ABBB8DBCB}" type="slidenum">
              <a:rPr lang="pt-BR" smtClean="0"/>
              <a:t>‹nº›</a:t>
            </a:fld>
            <a:endParaRPr lang="pt-BR"/>
          </a:p>
        </p:txBody>
      </p:sp>
    </p:spTree>
    <p:extLst>
      <p:ext uri="{BB962C8B-B14F-4D97-AF65-F5344CB8AC3E}">
        <p14:creationId xmlns:p14="http://schemas.microsoft.com/office/powerpoint/2010/main" val="900443377"/>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s://falabr.cgu.gov.br/publico/Manifestacao/SelecionarTipoManifestacao.aspx?ReturnUrl=%2f"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16.xml.rels><?xml version="1.0" encoding="UTF-8" standalone="yes"?>
<Relationships xmlns="http://schemas.openxmlformats.org/package/2006/relationships"><Relationship Id="rId3" Type="http://schemas.openxmlformats.org/officeDocument/2006/relationships/hyperlink" Target="https://www2.camara.leg.br/participacao/saiba-como-participar" TargetMode="External"/><Relationship Id="rId2" Type="http://schemas.openxmlformats.org/officeDocument/2006/relationships/hyperlink" Target="https://www12.senado.leg.br/ecidadania/principalidei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fal-mg.edu.br/portal/" TargetMode="External"/><Relationship Id="rId2" Type="http://schemas.openxmlformats.org/officeDocument/2006/relationships/hyperlink" Target="https://www.gov.br/acessoainformacao/pt-br/lai-para-sic/guias-e-orientacoes/gta-6a-versao-2019.pdf" TargetMode="External"/><Relationship Id="rId1" Type="http://schemas.openxmlformats.org/officeDocument/2006/relationships/slideLayout" Target="../slideLayouts/slideLayout2.xml"/><Relationship Id="rId4" Type="http://schemas.openxmlformats.org/officeDocument/2006/relationships/hyperlink" Target="http://www.portaltransparencia.gov.b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lanalto.gov.br/ccivil_03/_ato2011-2014/2011/lei/l12527.htm" TargetMode="External"/><Relationship Id="rId2" Type="http://schemas.openxmlformats.org/officeDocument/2006/relationships/hyperlink" Target="http://www.planalto.gov.br/ccivil_03/_ato2004-2006/2005/Lei/L11111.ht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lanalto.gov.br/ccivil_03/leis/l9784.htm" TargetMode="External"/><Relationship Id="rId2" Type="http://schemas.openxmlformats.org/officeDocument/2006/relationships/hyperlink" Target="http://www.planalto.gov.br/ccivil_03/_ato2011-2014/2012/decreto/d7724.htm"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gov.br/acessoainformacao/pt-br/assuntos/pedidos/prazo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aineis.cgu.gov.br/lai/index.htm"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falabr.cgu.gov.br/publico/Manifestacao/SelecionarTipoManifestacao.aspx?ReturnUrl=%2f"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6.xml.rels><?xml version="1.0" encoding="UTF-8" standalone="yes"?>
<Relationships xmlns="http://schemas.openxmlformats.org/package/2006/relationships"><Relationship Id="rId3" Type="http://schemas.openxmlformats.org/officeDocument/2006/relationships/hyperlink" Target="https://falabr.cgu.gov.br/publico/Manifestacao/SelecionarTipoManifestacao.aspx?ReturnUrl=%2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falabr.cgu.gov.br/publico/Manifestacao/SelecionarTipoManifestacao.aspx?ReturnUrl=%2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planalto.gov.br/ccivil_03/_ato2015-2018/2018/lei/l13709.ht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planalto.gov.br/ccivil_03/_ato2015-2018/2018/lei/l13709.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v.br/governodigital/pt-br/legislacao/legislacao-dados-aberto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planalto.gov.br/ccivil_03/_ato2019-2022/2019/decreto/D9903.htm" TargetMode="External"/><Relationship Id="rId2" Type="http://schemas.openxmlformats.org/officeDocument/2006/relationships/hyperlink" Target="http://www.planalto.gov.br/ccivil_03/_Ato2015-2018/2016/Decreto/D8777.htm"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v.br/cgu/pt-br/centrais-de-conteudo/publicacoes/transparencia-publica/arquivos/manual-pda.pdf"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v.br/participamaisbrasil/pagina-inicial"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dados.gov.br/" TargetMode="External"/><Relationship Id="rId2" Type="http://schemas.openxmlformats.org/officeDocument/2006/relationships/hyperlink" Target="https://www.unifal-mg.edu.br/portal"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paineis.cgu.gov.br/dadosabertos/index.htm"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C0813-A3CA-4A54-85BC-1A8C79AA040A}"/>
              </a:ext>
            </a:extLst>
          </p:cNvPr>
          <p:cNvSpPr>
            <a:spLocks noGrp="1"/>
          </p:cNvSpPr>
          <p:nvPr>
            <p:ph type="ctrTitle"/>
          </p:nvPr>
        </p:nvSpPr>
        <p:spPr/>
        <p:txBody>
          <a:bodyPr>
            <a:normAutofit/>
          </a:bodyPr>
          <a:lstStyle/>
          <a:p>
            <a:pPr algn="ctr"/>
            <a:r>
              <a:rPr lang="pt-BR" sz="7200" dirty="0"/>
              <a:t>Transparência ativa e passiva na UNIFAL-MG</a:t>
            </a:r>
          </a:p>
        </p:txBody>
      </p:sp>
      <p:sp>
        <p:nvSpPr>
          <p:cNvPr id="3" name="Subtítulo 2">
            <a:extLst>
              <a:ext uri="{FF2B5EF4-FFF2-40B4-BE49-F238E27FC236}">
                <a16:creationId xmlns:a16="http://schemas.microsoft.com/office/drawing/2014/main" id="{1B8942F3-98ED-43DE-900B-D370EFBAA8C6}"/>
              </a:ext>
            </a:extLst>
          </p:cNvPr>
          <p:cNvSpPr>
            <a:spLocks noGrp="1"/>
          </p:cNvSpPr>
          <p:nvPr>
            <p:ph type="subTitle" idx="1"/>
          </p:nvPr>
        </p:nvSpPr>
        <p:spPr>
          <a:xfrm>
            <a:off x="1051560" y="5064981"/>
            <a:ext cx="7891272" cy="1069848"/>
          </a:xfrm>
        </p:spPr>
        <p:txBody>
          <a:bodyPr/>
          <a:lstStyle/>
          <a:p>
            <a:r>
              <a:rPr lang="pt-BR" dirty="0"/>
              <a:t>Profa. Dra. Kellen Rocha de Souza</a:t>
            </a:r>
          </a:p>
        </p:txBody>
      </p:sp>
    </p:spTree>
    <p:extLst>
      <p:ext uri="{BB962C8B-B14F-4D97-AF65-F5344CB8AC3E}">
        <p14:creationId xmlns:p14="http://schemas.microsoft.com/office/powerpoint/2010/main" val="112419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Democracia e </a:t>
            </a:r>
            <a:r>
              <a:rPr lang="pt-BR" i="1" dirty="0" err="1"/>
              <a:t>accountability</a:t>
            </a:r>
            <a:endParaRPr lang="pt-BR" dirty="0"/>
          </a:p>
        </p:txBody>
      </p:sp>
      <p:sp>
        <p:nvSpPr>
          <p:cNvPr id="3" name="Espaço Reservado para Conteúdo 2"/>
          <p:cNvSpPr>
            <a:spLocks noGrp="1"/>
          </p:cNvSpPr>
          <p:nvPr>
            <p:ph idx="1"/>
          </p:nvPr>
        </p:nvSpPr>
        <p:spPr>
          <a:xfrm>
            <a:off x="1063752" y="1935878"/>
            <a:ext cx="10058400" cy="4050792"/>
          </a:xfrm>
        </p:spPr>
        <p:txBody>
          <a:bodyPr>
            <a:noAutofit/>
          </a:bodyPr>
          <a:lstStyle/>
          <a:p>
            <a:pPr algn="just">
              <a:lnSpc>
                <a:spcPct val="150000"/>
              </a:lnSpc>
              <a:spcBef>
                <a:spcPts val="0"/>
              </a:spcBef>
            </a:pPr>
            <a:r>
              <a:rPr lang="pt-BR" sz="2400" i="1" dirty="0" err="1"/>
              <a:t>Accountability</a:t>
            </a:r>
            <a:r>
              <a:rPr lang="pt-BR" sz="2400" i="1" dirty="0"/>
              <a:t> vertical:</a:t>
            </a:r>
            <a:endParaRPr lang="pt-BR" sz="2400" dirty="0">
              <a:latin typeface="Calibri"/>
            </a:endParaRPr>
          </a:p>
          <a:p>
            <a:pPr lvl="1" algn="just">
              <a:lnSpc>
                <a:spcPct val="150000"/>
              </a:lnSpc>
              <a:spcBef>
                <a:spcPts val="0"/>
              </a:spcBef>
            </a:pPr>
            <a:r>
              <a:rPr lang="pt-BR" sz="2000" dirty="0"/>
              <a:t>Cidadãos controlam de forma ascendente os governantes (mediante o voto em representantes), com formas de democracia semidireta (como plebiscitos) ou ainda pela utilização do controle social (conselhos de usuários de serviços públicos, por exemplo);</a:t>
            </a:r>
          </a:p>
          <a:p>
            <a:pPr algn="just">
              <a:lnSpc>
                <a:spcPct val="150000"/>
              </a:lnSpc>
              <a:spcBef>
                <a:spcPts val="0"/>
              </a:spcBef>
            </a:pPr>
            <a:r>
              <a:rPr lang="pt-BR" sz="2400" i="1" dirty="0" err="1"/>
              <a:t>Accountability</a:t>
            </a:r>
            <a:r>
              <a:rPr lang="pt-BR" sz="2400" i="1" dirty="0"/>
              <a:t> horizontal:</a:t>
            </a:r>
            <a:r>
              <a:rPr lang="pt-BR" sz="2400" dirty="0">
                <a:latin typeface="Calibri"/>
              </a:rPr>
              <a:t> </a:t>
            </a:r>
          </a:p>
          <a:p>
            <a:pPr lvl="1" algn="just">
              <a:lnSpc>
                <a:spcPct val="150000"/>
              </a:lnSpc>
              <a:spcBef>
                <a:spcPts val="0"/>
              </a:spcBef>
            </a:pPr>
            <a:r>
              <a:rPr lang="pt-BR" sz="2000" dirty="0"/>
              <a:t>Fiscalização mútua entre os Poderes ou por meio de outras agências governamentais que monitoram o poder público, tais como os tribunais de contas brasileiros.</a:t>
            </a:r>
            <a:endParaRPr lang="pt-BR" sz="2000" i="1" dirty="0"/>
          </a:p>
        </p:txBody>
      </p:sp>
    </p:spTree>
    <p:extLst>
      <p:ext uri="{BB962C8B-B14F-4D97-AF65-F5344CB8AC3E}">
        <p14:creationId xmlns:p14="http://schemas.microsoft.com/office/powerpoint/2010/main" val="159433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Cronologia</a:t>
            </a:r>
          </a:p>
        </p:txBody>
      </p:sp>
      <p:graphicFrame>
        <p:nvGraphicFramePr>
          <p:cNvPr id="4" name="Tabela 4">
            <a:extLst>
              <a:ext uri="{FF2B5EF4-FFF2-40B4-BE49-F238E27FC236}">
                <a16:creationId xmlns:a16="http://schemas.microsoft.com/office/drawing/2014/main" id="{222370F4-800B-4E6F-8676-5C8BE4C5140A}"/>
              </a:ext>
            </a:extLst>
          </p:cNvPr>
          <p:cNvGraphicFramePr>
            <a:graphicFrameLocks noGrp="1"/>
          </p:cNvGraphicFramePr>
          <p:nvPr>
            <p:ph idx="1"/>
            <p:extLst>
              <p:ext uri="{D42A27DB-BD31-4B8C-83A1-F6EECF244321}">
                <p14:modId xmlns:p14="http://schemas.microsoft.com/office/powerpoint/2010/main" val="3233029280"/>
              </p:ext>
            </p:extLst>
          </p:nvPr>
        </p:nvGraphicFramePr>
        <p:xfrm>
          <a:off x="1063752" y="2052116"/>
          <a:ext cx="10058400" cy="4402207"/>
        </p:xfrm>
        <a:graphic>
          <a:graphicData uri="http://schemas.openxmlformats.org/drawingml/2006/table">
            <a:tbl>
              <a:tblPr firstRow="1" bandRow="1">
                <a:tableStyleId>{5C22544A-7EE6-4342-B048-85BDC9FD1C3A}</a:tableStyleId>
              </a:tblPr>
              <a:tblGrid>
                <a:gridCol w="1361581">
                  <a:extLst>
                    <a:ext uri="{9D8B030D-6E8A-4147-A177-3AD203B41FA5}">
                      <a16:colId xmlns:a16="http://schemas.microsoft.com/office/drawing/2014/main" val="3228219661"/>
                    </a:ext>
                  </a:extLst>
                </a:gridCol>
                <a:gridCol w="958758">
                  <a:extLst>
                    <a:ext uri="{9D8B030D-6E8A-4147-A177-3AD203B41FA5}">
                      <a16:colId xmlns:a16="http://schemas.microsoft.com/office/drawing/2014/main" val="546735805"/>
                    </a:ext>
                  </a:extLst>
                </a:gridCol>
                <a:gridCol w="7738061">
                  <a:extLst>
                    <a:ext uri="{9D8B030D-6E8A-4147-A177-3AD203B41FA5}">
                      <a16:colId xmlns:a16="http://schemas.microsoft.com/office/drawing/2014/main" val="2034854854"/>
                    </a:ext>
                  </a:extLst>
                </a:gridCol>
              </a:tblGrid>
              <a:tr h="424519">
                <a:tc>
                  <a:txBody>
                    <a:bodyPr/>
                    <a:lstStyle/>
                    <a:p>
                      <a:r>
                        <a:rPr lang="pt-BR" dirty="0"/>
                        <a:t>Período</a:t>
                      </a:r>
                    </a:p>
                  </a:txBody>
                  <a:tcPr/>
                </a:tc>
                <a:tc>
                  <a:txBody>
                    <a:bodyPr/>
                    <a:lstStyle/>
                    <a:p>
                      <a:r>
                        <a:rPr lang="pt-BR" dirty="0"/>
                        <a:t>Ano </a:t>
                      </a:r>
                    </a:p>
                  </a:txBody>
                  <a:tcPr anchor="ctr"/>
                </a:tc>
                <a:tc>
                  <a:txBody>
                    <a:bodyPr/>
                    <a:lstStyle/>
                    <a:p>
                      <a:r>
                        <a:rPr lang="pt-BR" dirty="0"/>
                        <a:t>Fato</a:t>
                      </a:r>
                    </a:p>
                  </a:txBody>
                  <a:tcPr anchor="ctr"/>
                </a:tc>
                <a:extLst>
                  <a:ext uri="{0D108BD9-81ED-4DB2-BD59-A6C34878D82A}">
                    <a16:rowId xmlns:a16="http://schemas.microsoft.com/office/drawing/2014/main" val="3034024067"/>
                  </a:ext>
                </a:extLst>
              </a:tr>
              <a:tr h="732732">
                <a:tc rowSpan="2">
                  <a:txBody>
                    <a:bodyPr/>
                    <a:lstStyle/>
                    <a:p>
                      <a:pPr algn="l"/>
                      <a:r>
                        <a:rPr lang="pt-BR" dirty="0"/>
                        <a:t>Colônia</a:t>
                      </a:r>
                    </a:p>
                  </a:txBody>
                  <a:tcPr anchor="ctr"/>
                </a:tc>
                <a:tc>
                  <a:txBody>
                    <a:bodyPr/>
                    <a:lstStyle/>
                    <a:p>
                      <a:pPr algn="ctr"/>
                      <a:r>
                        <a:rPr lang="pt-BR" dirty="0"/>
                        <a:t>1538</a:t>
                      </a:r>
                    </a:p>
                  </a:txBody>
                  <a:tcPr anchor="ctr"/>
                </a:tc>
                <a:tc>
                  <a:txBody>
                    <a:bodyPr/>
                    <a:lstStyle/>
                    <a:p>
                      <a:pPr algn="just"/>
                      <a:r>
                        <a:rPr lang="pt-BR" dirty="0"/>
                        <a:t>Nomeado o primeiro Ouvidor, Antônio de Oliveira, que exercia também o cargo de capitão-mor da capitania de São Vicente.</a:t>
                      </a:r>
                    </a:p>
                  </a:txBody>
                  <a:tcPr/>
                </a:tc>
                <a:extLst>
                  <a:ext uri="{0D108BD9-81ED-4DB2-BD59-A6C34878D82A}">
                    <a16:rowId xmlns:a16="http://schemas.microsoft.com/office/drawing/2014/main" val="202650321"/>
                  </a:ext>
                </a:extLst>
              </a:tr>
              <a:tr h="732732">
                <a:tc vMerge="1">
                  <a:txBody>
                    <a:bodyPr/>
                    <a:lstStyle/>
                    <a:p>
                      <a:endParaRPr lang="pt-BR" dirty="0"/>
                    </a:p>
                  </a:txBody>
                  <a:tcPr/>
                </a:tc>
                <a:tc>
                  <a:txBody>
                    <a:bodyPr/>
                    <a:lstStyle/>
                    <a:p>
                      <a:pPr algn="ctr"/>
                      <a:r>
                        <a:rPr lang="pt-BR" dirty="0"/>
                        <a:t>1548</a:t>
                      </a:r>
                    </a:p>
                  </a:txBody>
                  <a:tcPr anchor="ctr"/>
                </a:tc>
                <a:tc>
                  <a:txBody>
                    <a:bodyPr/>
                    <a:lstStyle/>
                    <a:p>
                      <a:pPr algn="just"/>
                      <a:r>
                        <a:rPr lang="pt-BR" dirty="0"/>
                        <a:t>Com a criação do Governo Geral do Brasil, surge a figura do Ouvidor-Geral, com as funções de Corregedor-Geral da Justiça.</a:t>
                      </a:r>
                    </a:p>
                  </a:txBody>
                  <a:tcPr/>
                </a:tc>
                <a:extLst>
                  <a:ext uri="{0D108BD9-81ED-4DB2-BD59-A6C34878D82A}">
                    <a16:rowId xmlns:a16="http://schemas.microsoft.com/office/drawing/2014/main" val="1252430384"/>
                  </a:ext>
                </a:extLst>
              </a:tr>
              <a:tr h="732732">
                <a:tc>
                  <a:txBody>
                    <a:bodyPr/>
                    <a:lstStyle/>
                    <a:p>
                      <a:r>
                        <a:rPr lang="pt-BR" dirty="0"/>
                        <a:t>Império</a:t>
                      </a:r>
                    </a:p>
                  </a:txBody>
                  <a:tcPr anchor="ctr"/>
                </a:tc>
                <a:tc>
                  <a:txBody>
                    <a:bodyPr/>
                    <a:lstStyle/>
                    <a:p>
                      <a:pPr algn="ctr"/>
                      <a:r>
                        <a:rPr lang="pt-BR" dirty="0"/>
                        <a:t>1823 </a:t>
                      </a:r>
                    </a:p>
                  </a:txBody>
                  <a:tcPr anchor="ctr"/>
                </a:tc>
                <a:tc>
                  <a:txBody>
                    <a:bodyPr/>
                    <a:lstStyle/>
                    <a:p>
                      <a:pPr algn="just"/>
                      <a:r>
                        <a:rPr lang="pt-BR" dirty="0"/>
                        <a:t>Surge o Ouvidor como o juiz do povo. As queixas deveriam ser encaminhadas </a:t>
                      </a:r>
                      <a:r>
                        <a:rPr lang="pt-BR" dirty="0" err="1"/>
                        <a:t>ex-officio</a:t>
                      </a:r>
                      <a:r>
                        <a:rPr lang="pt-BR" dirty="0"/>
                        <a:t> à Corte por esse juiz.</a:t>
                      </a:r>
                    </a:p>
                  </a:txBody>
                  <a:tcPr/>
                </a:tc>
                <a:extLst>
                  <a:ext uri="{0D108BD9-81ED-4DB2-BD59-A6C34878D82A}">
                    <a16:rowId xmlns:a16="http://schemas.microsoft.com/office/drawing/2014/main" val="1274179184"/>
                  </a:ext>
                </a:extLst>
              </a:tr>
              <a:tr h="732732">
                <a:tc rowSpan="2">
                  <a:txBody>
                    <a:bodyPr/>
                    <a:lstStyle/>
                    <a:p>
                      <a:r>
                        <a:rPr lang="pt-BR" dirty="0"/>
                        <a:t>República</a:t>
                      </a:r>
                    </a:p>
                  </a:txBody>
                  <a:tcPr anchor="ctr"/>
                </a:tc>
                <a:tc>
                  <a:txBody>
                    <a:bodyPr/>
                    <a:lstStyle/>
                    <a:p>
                      <a:pPr algn="ctr"/>
                      <a:r>
                        <a:rPr lang="pt-BR" dirty="0"/>
                        <a:t>1964</a:t>
                      </a:r>
                    </a:p>
                  </a:txBody>
                  <a:tcPr anchor="ctr"/>
                </a:tc>
                <a:tc>
                  <a:txBody>
                    <a:bodyPr/>
                    <a:lstStyle/>
                    <a:p>
                      <a:pPr algn="just"/>
                      <a:r>
                        <a:rPr lang="pt-BR" dirty="0"/>
                        <a:t>Com a ditadura, todas as instituições democráticas foram obrigadas ao silêncio forçado.</a:t>
                      </a:r>
                    </a:p>
                  </a:txBody>
                  <a:tcPr/>
                </a:tc>
                <a:extLst>
                  <a:ext uri="{0D108BD9-81ED-4DB2-BD59-A6C34878D82A}">
                    <a16:rowId xmlns:a16="http://schemas.microsoft.com/office/drawing/2014/main" val="1803224628"/>
                  </a:ext>
                </a:extLst>
              </a:tr>
              <a:tr h="1046760">
                <a:tc vMerge="1">
                  <a:txBody>
                    <a:bodyPr/>
                    <a:lstStyle/>
                    <a:p>
                      <a:endParaRPr lang="pt-BR" dirty="0"/>
                    </a:p>
                  </a:txBody>
                  <a:tcPr/>
                </a:tc>
                <a:tc>
                  <a:txBody>
                    <a:bodyPr/>
                    <a:lstStyle/>
                    <a:p>
                      <a:pPr algn="ctr"/>
                      <a:r>
                        <a:rPr lang="pt-BR" dirty="0"/>
                        <a:t>1983</a:t>
                      </a:r>
                    </a:p>
                  </a:txBody>
                  <a:tcPr anchor="ctr"/>
                </a:tc>
                <a:tc>
                  <a:txBody>
                    <a:bodyPr/>
                    <a:lstStyle/>
                    <a:p>
                      <a:pPr algn="just"/>
                      <a:r>
                        <a:rPr lang="pt-BR" dirty="0"/>
                        <a:t>Surgem os primeiros sinais de abertura democrática: o debate para criação de canais entre a estrutura de poder e a população começa a ganhar força.</a:t>
                      </a:r>
                    </a:p>
                  </a:txBody>
                  <a:tcPr/>
                </a:tc>
                <a:extLst>
                  <a:ext uri="{0D108BD9-81ED-4DB2-BD59-A6C34878D82A}">
                    <a16:rowId xmlns:a16="http://schemas.microsoft.com/office/drawing/2014/main" val="1666425738"/>
                  </a:ext>
                </a:extLst>
              </a:tr>
            </a:tbl>
          </a:graphicData>
        </a:graphic>
      </p:graphicFrame>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518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Cronologia</a:t>
            </a:r>
          </a:p>
        </p:txBody>
      </p:sp>
      <p:graphicFrame>
        <p:nvGraphicFramePr>
          <p:cNvPr id="4" name="Tabela 4">
            <a:extLst>
              <a:ext uri="{FF2B5EF4-FFF2-40B4-BE49-F238E27FC236}">
                <a16:creationId xmlns:a16="http://schemas.microsoft.com/office/drawing/2014/main" id="{222370F4-800B-4E6F-8676-5C8BE4C5140A}"/>
              </a:ext>
            </a:extLst>
          </p:cNvPr>
          <p:cNvGraphicFramePr>
            <a:graphicFrameLocks noGrp="1"/>
          </p:cNvGraphicFramePr>
          <p:nvPr>
            <p:ph idx="1"/>
            <p:extLst>
              <p:ext uri="{D42A27DB-BD31-4B8C-83A1-F6EECF244321}">
                <p14:modId xmlns:p14="http://schemas.microsoft.com/office/powerpoint/2010/main" val="3926381662"/>
              </p:ext>
            </p:extLst>
          </p:nvPr>
        </p:nvGraphicFramePr>
        <p:xfrm>
          <a:off x="1063752" y="2052116"/>
          <a:ext cx="10058400" cy="4212023"/>
        </p:xfrm>
        <a:graphic>
          <a:graphicData uri="http://schemas.openxmlformats.org/drawingml/2006/table">
            <a:tbl>
              <a:tblPr firstRow="1" bandRow="1">
                <a:tableStyleId>{5C22544A-7EE6-4342-B048-85BDC9FD1C3A}</a:tableStyleId>
              </a:tblPr>
              <a:tblGrid>
                <a:gridCol w="1361581">
                  <a:extLst>
                    <a:ext uri="{9D8B030D-6E8A-4147-A177-3AD203B41FA5}">
                      <a16:colId xmlns:a16="http://schemas.microsoft.com/office/drawing/2014/main" val="3228219661"/>
                    </a:ext>
                  </a:extLst>
                </a:gridCol>
                <a:gridCol w="958758">
                  <a:extLst>
                    <a:ext uri="{9D8B030D-6E8A-4147-A177-3AD203B41FA5}">
                      <a16:colId xmlns:a16="http://schemas.microsoft.com/office/drawing/2014/main" val="546735805"/>
                    </a:ext>
                  </a:extLst>
                </a:gridCol>
                <a:gridCol w="7738061">
                  <a:extLst>
                    <a:ext uri="{9D8B030D-6E8A-4147-A177-3AD203B41FA5}">
                      <a16:colId xmlns:a16="http://schemas.microsoft.com/office/drawing/2014/main" val="2034854854"/>
                    </a:ext>
                  </a:extLst>
                </a:gridCol>
              </a:tblGrid>
              <a:tr h="394825">
                <a:tc>
                  <a:txBody>
                    <a:bodyPr/>
                    <a:lstStyle/>
                    <a:p>
                      <a:r>
                        <a:rPr lang="pt-BR" dirty="0"/>
                        <a:t>Período</a:t>
                      </a:r>
                    </a:p>
                  </a:txBody>
                  <a:tcPr/>
                </a:tc>
                <a:tc>
                  <a:txBody>
                    <a:bodyPr/>
                    <a:lstStyle/>
                    <a:p>
                      <a:r>
                        <a:rPr lang="pt-BR" dirty="0"/>
                        <a:t>Ano </a:t>
                      </a:r>
                    </a:p>
                  </a:txBody>
                  <a:tcPr anchor="ctr"/>
                </a:tc>
                <a:tc>
                  <a:txBody>
                    <a:bodyPr/>
                    <a:lstStyle/>
                    <a:p>
                      <a:r>
                        <a:rPr lang="pt-BR" dirty="0"/>
                        <a:t>Fato</a:t>
                      </a:r>
                    </a:p>
                  </a:txBody>
                  <a:tcPr anchor="ctr"/>
                </a:tc>
                <a:extLst>
                  <a:ext uri="{0D108BD9-81ED-4DB2-BD59-A6C34878D82A}">
                    <a16:rowId xmlns:a16="http://schemas.microsoft.com/office/drawing/2014/main" val="3034024067"/>
                  </a:ext>
                </a:extLst>
              </a:tr>
              <a:tr h="507156">
                <a:tc rowSpan="5">
                  <a:txBody>
                    <a:bodyPr/>
                    <a:lstStyle/>
                    <a:p>
                      <a:pPr algn="l"/>
                      <a:r>
                        <a:rPr lang="pt-BR" dirty="0"/>
                        <a:t>Nova República</a:t>
                      </a:r>
                    </a:p>
                  </a:txBody>
                  <a:tcPr anchor="ctr"/>
                </a:tc>
                <a:tc>
                  <a:txBody>
                    <a:bodyPr/>
                    <a:lstStyle/>
                    <a:p>
                      <a:pPr algn="ctr"/>
                      <a:r>
                        <a:rPr lang="pt-BR" dirty="0"/>
                        <a:t>1986</a:t>
                      </a:r>
                    </a:p>
                  </a:txBody>
                  <a:tcPr anchor="ctr"/>
                </a:tc>
                <a:tc>
                  <a:txBody>
                    <a:bodyPr/>
                    <a:lstStyle/>
                    <a:p>
                      <a:pPr algn="just"/>
                      <a:r>
                        <a:rPr lang="pt-BR" dirty="0"/>
                        <a:t>Prefeitura de Curitiba/PR cria a primeira Ouvidoria Pública no País.</a:t>
                      </a:r>
                    </a:p>
                  </a:txBody>
                  <a:tcPr/>
                </a:tc>
                <a:extLst>
                  <a:ext uri="{0D108BD9-81ED-4DB2-BD59-A6C34878D82A}">
                    <a16:rowId xmlns:a16="http://schemas.microsoft.com/office/drawing/2014/main" val="202650321"/>
                  </a:ext>
                </a:extLst>
              </a:tr>
              <a:tr h="681479">
                <a:tc vMerge="1">
                  <a:txBody>
                    <a:bodyPr/>
                    <a:lstStyle/>
                    <a:p>
                      <a:endParaRPr lang="pt-BR" dirty="0"/>
                    </a:p>
                  </a:txBody>
                  <a:tcPr/>
                </a:tc>
                <a:tc>
                  <a:txBody>
                    <a:bodyPr/>
                    <a:lstStyle/>
                    <a:p>
                      <a:pPr algn="ctr"/>
                      <a:r>
                        <a:rPr lang="pt-BR" dirty="0"/>
                        <a:t>1992</a:t>
                      </a:r>
                    </a:p>
                  </a:txBody>
                  <a:tcPr anchor="ctr"/>
                </a:tc>
                <a:tc>
                  <a:txBody>
                    <a:bodyPr/>
                    <a:lstStyle/>
                    <a:p>
                      <a:pPr algn="just"/>
                      <a:r>
                        <a:rPr lang="pt-BR" dirty="0"/>
                        <a:t>Lei 8.490/1992 cria a </a:t>
                      </a:r>
                      <a:r>
                        <a:rPr lang="pt-BR" dirty="0" err="1"/>
                        <a:t>Ouvidoria-Geral</a:t>
                      </a:r>
                      <a:r>
                        <a:rPr lang="pt-BR" dirty="0"/>
                        <a:t> da República na estrutura regimental básica do Ministério da Justiça.</a:t>
                      </a:r>
                    </a:p>
                  </a:txBody>
                  <a:tcPr/>
                </a:tc>
                <a:extLst>
                  <a:ext uri="{0D108BD9-81ED-4DB2-BD59-A6C34878D82A}">
                    <a16:rowId xmlns:a16="http://schemas.microsoft.com/office/drawing/2014/main" val="1252430384"/>
                  </a:ext>
                </a:extLst>
              </a:tr>
              <a:tr h="973542">
                <a:tc vMerge="1">
                  <a:txBody>
                    <a:bodyPr/>
                    <a:lstStyle/>
                    <a:p>
                      <a:endParaRPr lang="pt-BR" dirty="0"/>
                    </a:p>
                  </a:txBody>
                  <a:tcPr anchor="ctr"/>
                </a:tc>
                <a:tc>
                  <a:txBody>
                    <a:bodyPr/>
                    <a:lstStyle/>
                    <a:p>
                      <a:pPr algn="ctr"/>
                      <a:r>
                        <a:rPr lang="pt-BR" dirty="0"/>
                        <a:t>1998</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dirty="0"/>
                        <a:t>Emenda Constitucional nº 19 alterou a redação do art. 37, § 3º, da CF, determinando que lei disciplinará as formas de participação do usuário na Administração Pública direta e indireta.</a:t>
                      </a:r>
                    </a:p>
                  </a:txBody>
                  <a:tcPr/>
                </a:tc>
                <a:extLst>
                  <a:ext uri="{0D108BD9-81ED-4DB2-BD59-A6C34878D82A}">
                    <a16:rowId xmlns:a16="http://schemas.microsoft.com/office/drawing/2014/main" val="1274179184"/>
                  </a:ext>
                </a:extLst>
              </a:tr>
              <a:tr h="681479">
                <a:tc vMerge="1">
                  <a:txBody>
                    <a:bodyPr/>
                    <a:lstStyle/>
                    <a:p>
                      <a:endParaRPr lang="pt-BR" dirty="0"/>
                    </a:p>
                  </a:txBody>
                  <a:tcPr anchor="ctr"/>
                </a:tc>
                <a:tc>
                  <a:txBody>
                    <a:bodyPr/>
                    <a:lstStyle/>
                    <a:p>
                      <a:pPr algn="ctr"/>
                      <a:r>
                        <a:rPr lang="pt-BR" dirty="0"/>
                        <a:t>1999</a:t>
                      </a:r>
                    </a:p>
                  </a:txBody>
                  <a:tcPr anchor="ctr"/>
                </a:tc>
                <a:tc>
                  <a:txBody>
                    <a:bodyPr/>
                    <a:lstStyle/>
                    <a:p>
                      <a:pPr algn="just"/>
                      <a:r>
                        <a:rPr lang="pt-BR" dirty="0"/>
                        <a:t>Estado de SP promulga a lei de proteção ao usuário do serviço público e determina a criação de Ouvidorias em todos os órgãos estaduais.</a:t>
                      </a:r>
                    </a:p>
                  </a:txBody>
                  <a:tcPr/>
                </a:tc>
                <a:extLst>
                  <a:ext uri="{0D108BD9-81ED-4DB2-BD59-A6C34878D82A}">
                    <a16:rowId xmlns:a16="http://schemas.microsoft.com/office/drawing/2014/main" val="1803224628"/>
                  </a:ext>
                </a:extLst>
              </a:tr>
              <a:tr h="973542">
                <a:tc vMerge="1">
                  <a:txBody>
                    <a:bodyPr/>
                    <a:lstStyle/>
                    <a:p>
                      <a:endParaRPr lang="pt-BR" dirty="0"/>
                    </a:p>
                  </a:txBody>
                  <a:tcPr/>
                </a:tc>
                <a:tc>
                  <a:txBody>
                    <a:bodyPr/>
                    <a:lstStyle/>
                    <a:p>
                      <a:pPr algn="ctr"/>
                      <a:r>
                        <a:rPr lang="pt-BR" dirty="0"/>
                        <a:t>2000</a:t>
                      </a:r>
                    </a:p>
                  </a:txBody>
                  <a:tcPr anchor="ctr"/>
                </a:tc>
                <a:tc>
                  <a:txBody>
                    <a:bodyPr/>
                    <a:lstStyle/>
                    <a:p>
                      <a:pPr algn="just"/>
                      <a:r>
                        <a:rPr lang="pt-BR" dirty="0"/>
                        <a:t>Decreto 3.382/2000, revogado pelo decreto 3.690/2000, delega ao Secretário Nacional de Direitos Humanos do Ministério da Justiça as funções de Ouvidor-Geral da República.</a:t>
                      </a:r>
                    </a:p>
                  </a:txBody>
                  <a:tcPr/>
                </a:tc>
                <a:extLst>
                  <a:ext uri="{0D108BD9-81ED-4DB2-BD59-A6C34878D82A}">
                    <a16:rowId xmlns:a16="http://schemas.microsoft.com/office/drawing/2014/main" val="1666425738"/>
                  </a:ext>
                </a:extLst>
              </a:tr>
            </a:tbl>
          </a:graphicData>
        </a:graphic>
      </p:graphicFrame>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798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Cronologia</a:t>
            </a:r>
          </a:p>
        </p:txBody>
      </p:sp>
      <p:graphicFrame>
        <p:nvGraphicFramePr>
          <p:cNvPr id="4" name="Tabela 4">
            <a:extLst>
              <a:ext uri="{FF2B5EF4-FFF2-40B4-BE49-F238E27FC236}">
                <a16:creationId xmlns:a16="http://schemas.microsoft.com/office/drawing/2014/main" id="{222370F4-800B-4E6F-8676-5C8BE4C5140A}"/>
              </a:ext>
            </a:extLst>
          </p:cNvPr>
          <p:cNvGraphicFramePr>
            <a:graphicFrameLocks noGrp="1"/>
          </p:cNvGraphicFramePr>
          <p:nvPr>
            <p:ph idx="1"/>
            <p:extLst>
              <p:ext uri="{D42A27DB-BD31-4B8C-83A1-F6EECF244321}">
                <p14:modId xmlns:p14="http://schemas.microsoft.com/office/powerpoint/2010/main" val="2814443698"/>
              </p:ext>
            </p:extLst>
          </p:nvPr>
        </p:nvGraphicFramePr>
        <p:xfrm>
          <a:off x="1066800" y="2161346"/>
          <a:ext cx="10058400" cy="4345814"/>
        </p:xfrm>
        <a:graphic>
          <a:graphicData uri="http://schemas.openxmlformats.org/drawingml/2006/table">
            <a:tbl>
              <a:tblPr firstRow="1" bandRow="1">
                <a:tableStyleId>{5C22544A-7EE6-4342-B048-85BDC9FD1C3A}</a:tableStyleId>
              </a:tblPr>
              <a:tblGrid>
                <a:gridCol w="1361581">
                  <a:extLst>
                    <a:ext uri="{9D8B030D-6E8A-4147-A177-3AD203B41FA5}">
                      <a16:colId xmlns:a16="http://schemas.microsoft.com/office/drawing/2014/main" val="3228219661"/>
                    </a:ext>
                  </a:extLst>
                </a:gridCol>
                <a:gridCol w="958758">
                  <a:extLst>
                    <a:ext uri="{9D8B030D-6E8A-4147-A177-3AD203B41FA5}">
                      <a16:colId xmlns:a16="http://schemas.microsoft.com/office/drawing/2014/main" val="546735805"/>
                    </a:ext>
                  </a:extLst>
                </a:gridCol>
                <a:gridCol w="7738061">
                  <a:extLst>
                    <a:ext uri="{9D8B030D-6E8A-4147-A177-3AD203B41FA5}">
                      <a16:colId xmlns:a16="http://schemas.microsoft.com/office/drawing/2014/main" val="2034854854"/>
                    </a:ext>
                  </a:extLst>
                </a:gridCol>
              </a:tblGrid>
              <a:tr h="396745">
                <a:tc>
                  <a:txBody>
                    <a:bodyPr/>
                    <a:lstStyle/>
                    <a:p>
                      <a:r>
                        <a:rPr lang="pt-BR" dirty="0"/>
                        <a:t>Período</a:t>
                      </a:r>
                    </a:p>
                  </a:txBody>
                  <a:tcPr/>
                </a:tc>
                <a:tc>
                  <a:txBody>
                    <a:bodyPr/>
                    <a:lstStyle/>
                    <a:p>
                      <a:r>
                        <a:rPr lang="pt-BR" dirty="0"/>
                        <a:t>Ano </a:t>
                      </a:r>
                    </a:p>
                  </a:txBody>
                  <a:tcPr anchor="ctr"/>
                </a:tc>
                <a:tc>
                  <a:txBody>
                    <a:bodyPr/>
                    <a:lstStyle/>
                    <a:p>
                      <a:r>
                        <a:rPr lang="pt-BR" dirty="0"/>
                        <a:t>Fato</a:t>
                      </a:r>
                    </a:p>
                  </a:txBody>
                  <a:tcPr anchor="ctr"/>
                </a:tc>
                <a:extLst>
                  <a:ext uri="{0D108BD9-81ED-4DB2-BD59-A6C34878D82A}">
                    <a16:rowId xmlns:a16="http://schemas.microsoft.com/office/drawing/2014/main" val="3034024067"/>
                  </a:ext>
                </a:extLst>
              </a:tr>
              <a:tr h="684793">
                <a:tc rowSpan="3">
                  <a:txBody>
                    <a:bodyPr/>
                    <a:lstStyle/>
                    <a:p>
                      <a:pPr algn="l"/>
                      <a:r>
                        <a:rPr lang="pt-BR" dirty="0"/>
                        <a:t>Nova República</a:t>
                      </a:r>
                    </a:p>
                  </a:txBody>
                  <a:tcPr anchor="ctr"/>
                </a:tc>
                <a:tc>
                  <a:txBody>
                    <a:bodyPr/>
                    <a:lstStyle/>
                    <a:p>
                      <a:pPr algn="ctr"/>
                      <a:r>
                        <a:rPr lang="pt-BR" dirty="0"/>
                        <a:t>2001</a:t>
                      </a:r>
                    </a:p>
                  </a:txBody>
                  <a:tcPr anchor="ctr"/>
                </a:tc>
                <a:tc>
                  <a:txBody>
                    <a:bodyPr/>
                    <a:lstStyle/>
                    <a:p>
                      <a:pPr algn="just"/>
                      <a:r>
                        <a:rPr lang="pt-BR" dirty="0"/>
                        <a:t>Medida Provisória 2.216/2001 cria a Corregedoria-Geral da União, que integra a Presidência da República.</a:t>
                      </a:r>
                    </a:p>
                  </a:txBody>
                  <a:tcPr/>
                </a:tc>
                <a:extLst>
                  <a:ext uri="{0D108BD9-81ED-4DB2-BD59-A6C34878D82A}">
                    <a16:rowId xmlns:a16="http://schemas.microsoft.com/office/drawing/2014/main" val="202650321"/>
                  </a:ext>
                </a:extLst>
              </a:tr>
              <a:tr h="2152208">
                <a:tc vMerge="1">
                  <a:txBody>
                    <a:bodyPr/>
                    <a:lstStyle/>
                    <a:p>
                      <a:endParaRPr lang="pt-BR" dirty="0"/>
                    </a:p>
                  </a:txBody>
                  <a:tcPr/>
                </a:tc>
                <a:tc>
                  <a:txBody>
                    <a:bodyPr/>
                    <a:lstStyle/>
                    <a:p>
                      <a:pPr algn="ctr"/>
                      <a:r>
                        <a:rPr lang="pt-BR" dirty="0"/>
                        <a:t>2002</a:t>
                      </a:r>
                    </a:p>
                  </a:txBody>
                  <a:tcPr anchor="ctr"/>
                </a:tc>
                <a:tc>
                  <a:txBody>
                    <a:bodyPr/>
                    <a:lstStyle/>
                    <a:p>
                      <a:pPr algn="just"/>
                      <a:r>
                        <a:rPr lang="pt-BR" dirty="0"/>
                        <a:t>Decreto 4.177/2002 transfere as competências de </a:t>
                      </a:r>
                      <a:r>
                        <a:rPr lang="pt-BR" dirty="0" err="1"/>
                        <a:t>Ouvidoria-Geral</a:t>
                      </a:r>
                      <a:r>
                        <a:rPr lang="pt-BR" dirty="0"/>
                        <a:t> do Ministério da Justiça para a Corregedoria-Geral da União, com exceção das relativas à de </a:t>
                      </a:r>
                      <a:r>
                        <a:rPr lang="pt-BR" dirty="0" err="1"/>
                        <a:t>Ouvidoria-geral</a:t>
                      </a:r>
                      <a:r>
                        <a:rPr lang="pt-BR" dirty="0"/>
                        <a:t> e direitos humanos, que permaneceram no Ministério da Justiça. </a:t>
                      </a:r>
                    </a:p>
                    <a:p>
                      <a:pPr algn="just"/>
                      <a:endParaRPr lang="pt-BR" dirty="0"/>
                    </a:p>
                    <a:p>
                      <a:pPr algn="just"/>
                      <a:r>
                        <a:rPr lang="pt-BR" dirty="0"/>
                        <a:t>Decreto 4.490/2002, revogado pelo decreto 4.785/2003, cria a </a:t>
                      </a:r>
                      <a:r>
                        <a:rPr lang="pt-BR" dirty="0" err="1"/>
                        <a:t>Ouvidoria-Geral</a:t>
                      </a:r>
                      <a:r>
                        <a:rPr lang="pt-BR" dirty="0"/>
                        <a:t> da República na estrutura regimental básica da Corregedoria-Geral da União.</a:t>
                      </a:r>
                    </a:p>
                  </a:txBody>
                  <a:tcPr/>
                </a:tc>
                <a:extLst>
                  <a:ext uri="{0D108BD9-81ED-4DB2-BD59-A6C34878D82A}">
                    <a16:rowId xmlns:a16="http://schemas.microsoft.com/office/drawing/2014/main" val="1252430384"/>
                  </a:ext>
                </a:extLst>
              </a:tr>
              <a:tr h="978276">
                <a:tc vMerge="1">
                  <a:txBody>
                    <a:bodyPr/>
                    <a:lstStyle/>
                    <a:p>
                      <a:endParaRPr lang="pt-BR" dirty="0"/>
                    </a:p>
                  </a:txBody>
                  <a:tcPr anchor="ctr"/>
                </a:tc>
                <a:tc>
                  <a:txBody>
                    <a:bodyPr/>
                    <a:lstStyle/>
                    <a:p>
                      <a:pPr algn="ctr"/>
                      <a:r>
                        <a:rPr lang="pt-BR" dirty="0"/>
                        <a:t>2003</a:t>
                      </a:r>
                    </a:p>
                  </a:txBody>
                  <a:tcPr anchor="ctr"/>
                </a:tc>
                <a:tc>
                  <a:txBody>
                    <a:bodyPr/>
                    <a:lstStyle/>
                    <a:p>
                      <a:pPr algn="just"/>
                      <a:r>
                        <a:rPr lang="pt-BR" dirty="0"/>
                        <a:t>Lei 10.683/2003 transforma a Corregedoria-Geral da União em Controladoria-Geral a União, mantendo entre as suas competências as atividades de </a:t>
                      </a:r>
                      <a:r>
                        <a:rPr lang="pt-BR" dirty="0" err="1"/>
                        <a:t>Ouvidoria-Geral</a:t>
                      </a:r>
                      <a:r>
                        <a:rPr lang="pt-BR" dirty="0"/>
                        <a:t>.</a:t>
                      </a:r>
                    </a:p>
                  </a:txBody>
                  <a:tcPr/>
                </a:tc>
                <a:extLst>
                  <a:ext uri="{0D108BD9-81ED-4DB2-BD59-A6C34878D82A}">
                    <a16:rowId xmlns:a16="http://schemas.microsoft.com/office/drawing/2014/main" val="1274179184"/>
                  </a:ext>
                </a:extLst>
              </a:tr>
            </a:tbl>
          </a:graphicData>
        </a:graphic>
      </p:graphicFrame>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17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Cronologia</a:t>
            </a:r>
          </a:p>
        </p:txBody>
      </p:sp>
      <p:graphicFrame>
        <p:nvGraphicFramePr>
          <p:cNvPr id="4" name="Tabela 4">
            <a:extLst>
              <a:ext uri="{FF2B5EF4-FFF2-40B4-BE49-F238E27FC236}">
                <a16:creationId xmlns:a16="http://schemas.microsoft.com/office/drawing/2014/main" id="{222370F4-800B-4E6F-8676-5C8BE4C5140A}"/>
              </a:ext>
            </a:extLst>
          </p:cNvPr>
          <p:cNvGraphicFramePr>
            <a:graphicFrameLocks noGrp="1"/>
          </p:cNvGraphicFramePr>
          <p:nvPr>
            <p:ph idx="1"/>
            <p:extLst>
              <p:ext uri="{D42A27DB-BD31-4B8C-83A1-F6EECF244321}">
                <p14:modId xmlns:p14="http://schemas.microsoft.com/office/powerpoint/2010/main" val="3714438903"/>
              </p:ext>
            </p:extLst>
          </p:nvPr>
        </p:nvGraphicFramePr>
        <p:xfrm>
          <a:off x="1069975" y="2052116"/>
          <a:ext cx="10058400" cy="4493368"/>
        </p:xfrm>
        <a:graphic>
          <a:graphicData uri="http://schemas.openxmlformats.org/drawingml/2006/table">
            <a:tbl>
              <a:tblPr firstRow="1" bandRow="1">
                <a:tableStyleId>{5C22544A-7EE6-4342-B048-85BDC9FD1C3A}</a:tableStyleId>
              </a:tblPr>
              <a:tblGrid>
                <a:gridCol w="1361581">
                  <a:extLst>
                    <a:ext uri="{9D8B030D-6E8A-4147-A177-3AD203B41FA5}">
                      <a16:colId xmlns:a16="http://schemas.microsoft.com/office/drawing/2014/main" val="3228219661"/>
                    </a:ext>
                  </a:extLst>
                </a:gridCol>
                <a:gridCol w="958758">
                  <a:extLst>
                    <a:ext uri="{9D8B030D-6E8A-4147-A177-3AD203B41FA5}">
                      <a16:colId xmlns:a16="http://schemas.microsoft.com/office/drawing/2014/main" val="546735805"/>
                    </a:ext>
                  </a:extLst>
                </a:gridCol>
                <a:gridCol w="7738061">
                  <a:extLst>
                    <a:ext uri="{9D8B030D-6E8A-4147-A177-3AD203B41FA5}">
                      <a16:colId xmlns:a16="http://schemas.microsoft.com/office/drawing/2014/main" val="2034854854"/>
                    </a:ext>
                  </a:extLst>
                </a:gridCol>
              </a:tblGrid>
              <a:tr h="406630">
                <a:tc>
                  <a:txBody>
                    <a:bodyPr/>
                    <a:lstStyle/>
                    <a:p>
                      <a:r>
                        <a:rPr lang="pt-BR" dirty="0"/>
                        <a:t>Período</a:t>
                      </a:r>
                    </a:p>
                  </a:txBody>
                  <a:tcPr/>
                </a:tc>
                <a:tc>
                  <a:txBody>
                    <a:bodyPr/>
                    <a:lstStyle/>
                    <a:p>
                      <a:r>
                        <a:rPr lang="pt-BR" dirty="0"/>
                        <a:t>Ano </a:t>
                      </a:r>
                    </a:p>
                  </a:txBody>
                  <a:tcPr anchor="ctr"/>
                </a:tc>
                <a:tc>
                  <a:txBody>
                    <a:bodyPr/>
                    <a:lstStyle/>
                    <a:p>
                      <a:r>
                        <a:rPr lang="pt-BR" dirty="0"/>
                        <a:t>Fato</a:t>
                      </a:r>
                    </a:p>
                  </a:txBody>
                  <a:tcPr anchor="ctr"/>
                </a:tc>
                <a:extLst>
                  <a:ext uri="{0D108BD9-81ED-4DB2-BD59-A6C34878D82A}">
                    <a16:rowId xmlns:a16="http://schemas.microsoft.com/office/drawing/2014/main" val="3034024067"/>
                  </a:ext>
                </a:extLst>
              </a:tr>
              <a:tr h="1780645">
                <a:tc rowSpan="3">
                  <a:txBody>
                    <a:bodyPr/>
                    <a:lstStyle/>
                    <a:p>
                      <a:pPr algn="l"/>
                      <a:r>
                        <a:rPr lang="pt-BR" dirty="0"/>
                        <a:t>Nova República</a:t>
                      </a:r>
                    </a:p>
                  </a:txBody>
                  <a:tcPr anchor="ctr"/>
                </a:tc>
                <a:tc>
                  <a:txBody>
                    <a:bodyPr/>
                    <a:lstStyle/>
                    <a:p>
                      <a:pPr algn="ctr"/>
                      <a:r>
                        <a:rPr lang="pt-BR" dirty="0"/>
                        <a:t>2004</a:t>
                      </a:r>
                    </a:p>
                  </a:txBody>
                  <a:tcPr anchor="ctr"/>
                </a:tc>
                <a:tc>
                  <a:txBody>
                    <a:bodyPr/>
                    <a:lstStyle/>
                    <a:p>
                      <a:pPr algn="just"/>
                      <a:r>
                        <a:rPr lang="pt-BR" dirty="0"/>
                        <a:t>Denominação de </a:t>
                      </a:r>
                      <a:r>
                        <a:rPr lang="pt-BR" dirty="0" err="1"/>
                        <a:t>Ouvidoria-Geral</a:t>
                      </a:r>
                      <a:r>
                        <a:rPr lang="pt-BR" dirty="0"/>
                        <a:t> da República é ajustada para </a:t>
                      </a:r>
                      <a:r>
                        <a:rPr lang="pt-BR" dirty="0" err="1"/>
                        <a:t>Ouvidoria-Geral</a:t>
                      </a:r>
                      <a:r>
                        <a:rPr lang="pt-BR" dirty="0"/>
                        <a:t> da União.</a:t>
                      </a:r>
                    </a:p>
                    <a:p>
                      <a:pPr algn="just"/>
                      <a:endParaRPr lang="pt-BR" dirty="0"/>
                    </a:p>
                    <a:p>
                      <a:pPr algn="just"/>
                      <a:r>
                        <a:rPr lang="pt-BR" dirty="0"/>
                        <a:t>Promulgada a Emenda Constitucional 45 que determina a criação de Ouvidorias no Poder Judiciário e no Ministério Público no âmbito da União, Estados, Distrito Federal e Territórios.</a:t>
                      </a:r>
                    </a:p>
                  </a:txBody>
                  <a:tcPr/>
                </a:tc>
                <a:extLst>
                  <a:ext uri="{0D108BD9-81ED-4DB2-BD59-A6C34878D82A}">
                    <a16:rowId xmlns:a16="http://schemas.microsoft.com/office/drawing/2014/main" val="202650321"/>
                  </a:ext>
                </a:extLst>
              </a:tr>
              <a:tr h="701854">
                <a:tc vMerge="1">
                  <a:txBody>
                    <a:bodyPr/>
                    <a:lstStyle/>
                    <a:p>
                      <a:endParaRPr lang="pt-BR" dirty="0"/>
                    </a:p>
                  </a:txBody>
                  <a:tcPr/>
                </a:tc>
                <a:tc>
                  <a:txBody>
                    <a:bodyPr/>
                    <a:lstStyle/>
                    <a:p>
                      <a:pPr algn="ctr"/>
                      <a:r>
                        <a:rPr lang="pt-BR" dirty="0"/>
                        <a:t>2011</a:t>
                      </a:r>
                    </a:p>
                  </a:txBody>
                  <a:tcPr anchor="ctr"/>
                </a:tc>
                <a:tc>
                  <a:txBody>
                    <a:bodyPr/>
                    <a:lstStyle/>
                    <a:p>
                      <a:pPr algn="just"/>
                      <a:r>
                        <a:rPr lang="pt-BR" dirty="0"/>
                        <a:t>Lei 12.527/2011 regula o acesso a informações, instituindo o SIC, que é prestado pelas ouvidorias em diversos órgãos e entidades.</a:t>
                      </a:r>
                    </a:p>
                  </a:txBody>
                  <a:tcPr/>
                </a:tc>
                <a:extLst>
                  <a:ext uri="{0D108BD9-81ED-4DB2-BD59-A6C34878D82A}">
                    <a16:rowId xmlns:a16="http://schemas.microsoft.com/office/drawing/2014/main" val="1252430384"/>
                  </a:ext>
                </a:extLst>
              </a:tr>
              <a:tr h="1604239">
                <a:tc vMerge="1">
                  <a:txBody>
                    <a:bodyPr/>
                    <a:lstStyle/>
                    <a:p>
                      <a:endParaRPr lang="pt-BR" dirty="0"/>
                    </a:p>
                  </a:txBody>
                  <a:tcPr anchor="ctr"/>
                </a:tc>
                <a:tc>
                  <a:txBody>
                    <a:bodyPr/>
                    <a:lstStyle/>
                    <a:p>
                      <a:pPr algn="ctr"/>
                      <a:r>
                        <a:rPr lang="pt-BR" dirty="0"/>
                        <a:t>2014</a:t>
                      </a:r>
                    </a:p>
                  </a:txBody>
                  <a:tcPr anchor="ctr"/>
                </a:tc>
                <a:tc>
                  <a:txBody>
                    <a:bodyPr/>
                    <a:lstStyle/>
                    <a:p>
                      <a:pPr algn="just"/>
                      <a:r>
                        <a:rPr lang="pt-BR" dirty="0"/>
                        <a:t>Decreto nº 8.243/2014 institui, no âmbito do Poder Executivo Federal, a Política Nacional de Participação Social e o Sistema Nacional de Participação Social, definindo o papel das ouvidorias e determinando que as ouvidorias do Poder Executivo Federal observem as Instrução Normativa Conjunta CRG/OGU nº 01</a:t>
                      </a:r>
                    </a:p>
                  </a:txBody>
                  <a:tcPr/>
                </a:tc>
                <a:extLst>
                  <a:ext uri="{0D108BD9-81ED-4DB2-BD59-A6C34878D82A}">
                    <a16:rowId xmlns:a16="http://schemas.microsoft.com/office/drawing/2014/main" val="1274179184"/>
                  </a:ext>
                </a:extLst>
              </a:tr>
            </a:tbl>
          </a:graphicData>
        </a:graphic>
      </p:graphicFrame>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277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Cronologia</a:t>
            </a:r>
          </a:p>
        </p:txBody>
      </p:sp>
      <p:graphicFrame>
        <p:nvGraphicFramePr>
          <p:cNvPr id="4" name="Tabela 4">
            <a:extLst>
              <a:ext uri="{FF2B5EF4-FFF2-40B4-BE49-F238E27FC236}">
                <a16:creationId xmlns:a16="http://schemas.microsoft.com/office/drawing/2014/main" id="{222370F4-800B-4E6F-8676-5C8BE4C5140A}"/>
              </a:ext>
            </a:extLst>
          </p:cNvPr>
          <p:cNvGraphicFramePr>
            <a:graphicFrameLocks noGrp="1"/>
          </p:cNvGraphicFramePr>
          <p:nvPr>
            <p:ph idx="1"/>
            <p:extLst>
              <p:ext uri="{D42A27DB-BD31-4B8C-83A1-F6EECF244321}">
                <p14:modId xmlns:p14="http://schemas.microsoft.com/office/powerpoint/2010/main" val="3429484414"/>
              </p:ext>
            </p:extLst>
          </p:nvPr>
        </p:nvGraphicFramePr>
        <p:xfrm>
          <a:off x="1069975" y="2161345"/>
          <a:ext cx="10058400" cy="3718951"/>
        </p:xfrm>
        <a:graphic>
          <a:graphicData uri="http://schemas.openxmlformats.org/drawingml/2006/table">
            <a:tbl>
              <a:tblPr firstRow="1" bandRow="1">
                <a:tableStyleId>{5C22544A-7EE6-4342-B048-85BDC9FD1C3A}</a:tableStyleId>
              </a:tblPr>
              <a:tblGrid>
                <a:gridCol w="1361581">
                  <a:extLst>
                    <a:ext uri="{9D8B030D-6E8A-4147-A177-3AD203B41FA5}">
                      <a16:colId xmlns:a16="http://schemas.microsoft.com/office/drawing/2014/main" val="3228219661"/>
                    </a:ext>
                  </a:extLst>
                </a:gridCol>
                <a:gridCol w="958758">
                  <a:extLst>
                    <a:ext uri="{9D8B030D-6E8A-4147-A177-3AD203B41FA5}">
                      <a16:colId xmlns:a16="http://schemas.microsoft.com/office/drawing/2014/main" val="546735805"/>
                    </a:ext>
                  </a:extLst>
                </a:gridCol>
                <a:gridCol w="7738061">
                  <a:extLst>
                    <a:ext uri="{9D8B030D-6E8A-4147-A177-3AD203B41FA5}">
                      <a16:colId xmlns:a16="http://schemas.microsoft.com/office/drawing/2014/main" val="2034854854"/>
                    </a:ext>
                  </a:extLst>
                </a:gridCol>
              </a:tblGrid>
              <a:tr h="456275">
                <a:tc>
                  <a:txBody>
                    <a:bodyPr/>
                    <a:lstStyle/>
                    <a:p>
                      <a:r>
                        <a:rPr lang="pt-BR" dirty="0"/>
                        <a:t>Período</a:t>
                      </a:r>
                    </a:p>
                  </a:txBody>
                  <a:tcPr/>
                </a:tc>
                <a:tc>
                  <a:txBody>
                    <a:bodyPr/>
                    <a:lstStyle/>
                    <a:p>
                      <a:r>
                        <a:rPr lang="pt-BR" dirty="0"/>
                        <a:t>Ano </a:t>
                      </a:r>
                    </a:p>
                  </a:txBody>
                  <a:tcPr anchor="ctr"/>
                </a:tc>
                <a:tc>
                  <a:txBody>
                    <a:bodyPr/>
                    <a:lstStyle/>
                    <a:p>
                      <a:r>
                        <a:rPr lang="pt-BR" dirty="0"/>
                        <a:t>Fato</a:t>
                      </a:r>
                    </a:p>
                  </a:txBody>
                  <a:tcPr anchor="ctr"/>
                </a:tc>
                <a:extLst>
                  <a:ext uri="{0D108BD9-81ED-4DB2-BD59-A6C34878D82A}">
                    <a16:rowId xmlns:a16="http://schemas.microsoft.com/office/drawing/2014/main" val="3034024067"/>
                  </a:ext>
                </a:extLst>
              </a:tr>
              <a:tr h="1125061">
                <a:tc rowSpan="2">
                  <a:txBody>
                    <a:bodyPr/>
                    <a:lstStyle/>
                    <a:p>
                      <a:pPr algn="l"/>
                      <a:r>
                        <a:rPr lang="pt-BR" dirty="0"/>
                        <a:t>Nova República</a:t>
                      </a:r>
                    </a:p>
                  </a:txBody>
                  <a:tcPr anchor="ctr"/>
                </a:tc>
                <a:tc>
                  <a:txBody>
                    <a:bodyPr/>
                    <a:lstStyle/>
                    <a:p>
                      <a:pPr algn="ctr"/>
                      <a:r>
                        <a:rPr lang="pt-BR" dirty="0"/>
                        <a:t>2014</a:t>
                      </a:r>
                    </a:p>
                  </a:txBody>
                  <a:tcPr anchor="ctr"/>
                </a:tc>
                <a:tc>
                  <a:txBody>
                    <a:bodyPr/>
                    <a:lstStyle/>
                    <a:p>
                      <a:pPr algn="just"/>
                      <a:r>
                        <a:rPr lang="pt-BR" dirty="0"/>
                        <a:t>A Instrução Normativa OGU nº 01, de 5 de novembro de 2014, traz normas básicas sobre a atuação das Ouvidorias Públicas do Poder Executivo Federal.</a:t>
                      </a:r>
                    </a:p>
                  </a:txBody>
                  <a:tcPr/>
                </a:tc>
                <a:extLst>
                  <a:ext uri="{0D108BD9-81ED-4DB2-BD59-A6C34878D82A}">
                    <a16:rowId xmlns:a16="http://schemas.microsoft.com/office/drawing/2014/main" val="202650321"/>
                  </a:ext>
                </a:extLst>
              </a:tr>
              <a:tr h="2137615">
                <a:tc vMerge="1">
                  <a:txBody>
                    <a:bodyPr/>
                    <a:lstStyle/>
                    <a:p>
                      <a:endParaRPr lang="pt-BR" dirty="0"/>
                    </a:p>
                  </a:txBody>
                  <a:tcPr/>
                </a:tc>
                <a:tc>
                  <a:txBody>
                    <a:bodyPr/>
                    <a:lstStyle/>
                    <a:p>
                      <a:pPr algn="ctr"/>
                      <a:r>
                        <a:rPr lang="pt-BR" dirty="0"/>
                        <a:t>2017</a:t>
                      </a:r>
                    </a:p>
                  </a:txBody>
                  <a:tcPr anchor="ctr"/>
                </a:tc>
                <a:tc>
                  <a:txBody>
                    <a:bodyPr/>
                    <a:lstStyle/>
                    <a:p>
                      <a:pPr algn="just"/>
                      <a:r>
                        <a:rPr lang="pt-BR" dirty="0"/>
                        <a:t>Lei 13.460/2017 sobre participação, proteção e defesa dos direitos do usuário dos serviços públicos da administração pública.</a:t>
                      </a:r>
                    </a:p>
                    <a:p>
                      <a:pPr algn="just"/>
                      <a:endParaRPr lang="pt-BR" dirty="0"/>
                    </a:p>
                    <a:p>
                      <a:pPr algn="just"/>
                      <a:r>
                        <a:rPr lang="pt-BR" dirty="0"/>
                        <a:t>Decreto nº 9.094/2017 trata da simplificação do atendimento prestado aos usuários dos serviços públicos, ratifica a dispensa do reconhecimento de firma e da autenticação em documentos produzidos no País e institui a Carta de Serviços ao Usuário.</a:t>
                      </a:r>
                    </a:p>
                  </a:txBody>
                  <a:tcPr/>
                </a:tc>
                <a:extLst>
                  <a:ext uri="{0D108BD9-81ED-4DB2-BD59-A6C34878D82A}">
                    <a16:rowId xmlns:a16="http://schemas.microsoft.com/office/drawing/2014/main" val="1252430384"/>
                  </a:ext>
                </a:extLst>
              </a:tr>
            </a:tbl>
          </a:graphicData>
        </a:graphic>
      </p:graphicFrame>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717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Ouvidoria na </a:t>
            </a:r>
            <a:r>
              <a:rPr lang="pt-BR" dirty="0" err="1"/>
              <a:t>unifal</a:t>
            </a:r>
            <a:r>
              <a:rPr lang="pt-BR" dirty="0"/>
              <a:t>-mg</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4">
            <a:extLst>
              <a:ext uri="{FF2B5EF4-FFF2-40B4-BE49-F238E27FC236}">
                <a16:creationId xmlns:a16="http://schemas.microsoft.com/office/drawing/2014/main" id="{93C48751-93F8-4D93-80DF-D7F5409CD4EE}"/>
              </a:ext>
            </a:extLst>
          </p:cNvPr>
          <p:cNvSpPr>
            <a:spLocks noGrp="1"/>
          </p:cNvSpPr>
          <p:nvPr>
            <p:ph idx="1"/>
          </p:nvPr>
        </p:nvSpPr>
        <p:spPr/>
        <p:txBody>
          <a:bodyPr/>
          <a:lstStyle/>
          <a:p>
            <a:pPr algn="just">
              <a:lnSpc>
                <a:spcPct val="150000"/>
              </a:lnSpc>
              <a:spcBef>
                <a:spcPts val="0"/>
              </a:spcBef>
            </a:pPr>
            <a:r>
              <a:rPr lang="pt-BR" dirty="0"/>
              <a:t>Ouvidoria Universitária surgiu no Brasil em 1992, na Universidade Federal do Espírito Santo. </a:t>
            </a:r>
          </a:p>
          <a:p>
            <a:pPr algn="just">
              <a:lnSpc>
                <a:spcPct val="150000"/>
              </a:lnSpc>
              <a:spcBef>
                <a:spcPts val="0"/>
              </a:spcBef>
            </a:pPr>
            <a:r>
              <a:rPr lang="pt-BR" dirty="0"/>
              <a:t>2001: 28 ouvidorias. </a:t>
            </a:r>
          </a:p>
          <a:p>
            <a:pPr algn="just">
              <a:lnSpc>
                <a:spcPct val="150000"/>
              </a:lnSpc>
              <a:spcBef>
                <a:spcPts val="0"/>
              </a:spcBef>
            </a:pPr>
            <a:r>
              <a:rPr lang="pt-BR" dirty="0"/>
              <a:t>UNIFAL-MG:</a:t>
            </a:r>
          </a:p>
          <a:p>
            <a:pPr lvl="1" algn="just">
              <a:lnSpc>
                <a:spcPct val="150000"/>
              </a:lnSpc>
              <a:spcBef>
                <a:spcPts val="0"/>
              </a:spcBef>
              <a:spcAft>
                <a:spcPts val="0"/>
              </a:spcAft>
            </a:pPr>
            <a:r>
              <a:rPr lang="pt-BR" dirty="0"/>
              <a:t> Órgão suplementar da Reitoria - Resolução nº 004 (Cap V, Art. 22) de 09 de abril de 2010, do Conselho Superior. </a:t>
            </a:r>
          </a:p>
          <a:p>
            <a:pPr lvl="1" algn="just">
              <a:lnSpc>
                <a:spcPct val="150000"/>
              </a:lnSpc>
              <a:spcBef>
                <a:spcPts val="0"/>
              </a:spcBef>
              <a:spcAft>
                <a:spcPts val="0"/>
              </a:spcAft>
            </a:pPr>
            <a:r>
              <a:rPr lang="pt-BR" dirty="0"/>
              <a:t>Portaria n° 524 de 28 de abril de 2010: nomeou como Ouvidor o prof. Geraldo Alves da Silva.</a:t>
            </a:r>
          </a:p>
        </p:txBody>
      </p:sp>
    </p:spTree>
    <p:extLst>
      <p:ext uri="{BB962C8B-B14F-4D97-AF65-F5344CB8AC3E}">
        <p14:creationId xmlns:p14="http://schemas.microsoft.com/office/powerpoint/2010/main" val="24760156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Público da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r>
              <a:rPr lang="pt-BR" dirty="0"/>
              <a:t>Interno</a:t>
            </a:r>
          </a:p>
          <a:p>
            <a:r>
              <a:rPr lang="pt-BR" dirty="0"/>
              <a:t>Externo</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17AF021D-23D0-4ED8-80A4-07E37EF28832}"/>
              </a:ext>
            </a:extLst>
          </p:cNvPr>
          <p:cNvPicPr>
            <a:picLocks noChangeAspect="1"/>
          </p:cNvPicPr>
          <p:nvPr/>
        </p:nvPicPr>
        <p:blipFill rotWithShape="1">
          <a:blip r:embed="rId3"/>
          <a:srcRect l="23769" t="24603" r="39308" b="32504"/>
          <a:stretch/>
        </p:blipFill>
        <p:spPr>
          <a:xfrm>
            <a:off x="5727052" y="2676730"/>
            <a:ext cx="5351916" cy="3495470"/>
          </a:xfrm>
          <a:prstGeom prst="rect">
            <a:avLst/>
          </a:prstGeom>
        </p:spPr>
      </p:pic>
    </p:spTree>
    <p:extLst>
      <p:ext uri="{BB962C8B-B14F-4D97-AF65-F5344CB8AC3E}">
        <p14:creationId xmlns:p14="http://schemas.microsoft.com/office/powerpoint/2010/main" val="29693486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Tipos de manifestação</a:t>
            </a:r>
          </a:p>
        </p:txBody>
      </p:sp>
      <p:pic>
        <p:nvPicPr>
          <p:cNvPr id="5" name="Espaço Reservado para Conteúdo 4">
            <a:extLst>
              <a:ext uri="{FF2B5EF4-FFF2-40B4-BE49-F238E27FC236}">
                <a16:creationId xmlns:a16="http://schemas.microsoft.com/office/drawing/2014/main" id="{B05E3D6E-D67B-409F-A713-1A931B3D3912}"/>
              </a:ext>
            </a:extLst>
          </p:cNvPr>
          <p:cNvPicPr>
            <a:picLocks noGrp="1" noChangeAspect="1"/>
          </p:cNvPicPr>
          <p:nvPr>
            <p:ph idx="1"/>
          </p:nvPr>
        </p:nvPicPr>
        <p:blipFill rotWithShape="1">
          <a:blip r:embed="rId2"/>
          <a:srcRect l="17874" t="20569" r="33124" b="19011"/>
          <a:stretch/>
        </p:blipFill>
        <p:spPr>
          <a:xfrm>
            <a:off x="2349304" y="1861930"/>
            <a:ext cx="6513342" cy="4515228"/>
          </a:xfrm>
        </p:spPr>
      </p:pic>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407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Denúncia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3661178" cy="4050792"/>
          </a:xfrm>
        </p:spPr>
        <p:txBody>
          <a:bodyPr>
            <a:normAutofit fontScale="92500" lnSpcReduction="20000"/>
          </a:bodyPr>
          <a:lstStyle/>
          <a:p>
            <a:pPr algn="just">
              <a:lnSpc>
                <a:spcPct val="150000"/>
              </a:lnSpc>
            </a:pPr>
            <a:r>
              <a:rPr lang="pt-BR" sz="3000" i="1" dirty="0"/>
              <a:t>Comunicação de prática de ato ilícito cuja solução dependa da atuação de órgão de controle interno ou externo.</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D7E3880B-BBBC-4D5F-8032-37B16245D692}"/>
              </a:ext>
            </a:extLst>
          </p:cNvPr>
          <p:cNvPicPr>
            <a:picLocks noChangeAspect="1"/>
          </p:cNvPicPr>
          <p:nvPr/>
        </p:nvPicPr>
        <p:blipFill rotWithShape="1">
          <a:blip r:embed="rId3"/>
          <a:srcRect l="26304" t="40963" r="29891" b="13862"/>
          <a:stretch/>
        </p:blipFill>
        <p:spPr>
          <a:xfrm>
            <a:off x="5415082" y="2501224"/>
            <a:ext cx="6299839" cy="3652812"/>
          </a:xfrm>
          <a:prstGeom prst="rect">
            <a:avLst/>
          </a:prstGeom>
        </p:spPr>
      </p:pic>
    </p:spTree>
    <p:extLst>
      <p:ext uri="{BB962C8B-B14F-4D97-AF65-F5344CB8AC3E}">
        <p14:creationId xmlns:p14="http://schemas.microsoft.com/office/powerpoint/2010/main" val="1542683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reclamação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3661178" cy="4050792"/>
          </a:xfrm>
        </p:spPr>
        <p:txBody>
          <a:bodyPr>
            <a:normAutofit/>
          </a:bodyPr>
          <a:lstStyle/>
          <a:p>
            <a:pPr algn="just">
              <a:lnSpc>
                <a:spcPct val="150000"/>
              </a:lnSpc>
            </a:pPr>
            <a:r>
              <a:rPr lang="pt-BR" sz="2800" i="1" dirty="0"/>
              <a:t>Demonstração de insatisfação relativa a algum serviço público.</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4ED461F9-EA91-4FCC-B297-1250065BCDA2}"/>
              </a:ext>
            </a:extLst>
          </p:cNvPr>
          <p:cNvPicPr>
            <a:picLocks noChangeAspect="1"/>
          </p:cNvPicPr>
          <p:nvPr/>
        </p:nvPicPr>
        <p:blipFill rotWithShape="1">
          <a:blip r:embed="rId3"/>
          <a:srcRect l="24022" t="21242" r="25326" b="12252"/>
          <a:stretch/>
        </p:blipFill>
        <p:spPr>
          <a:xfrm>
            <a:off x="5246071" y="1814620"/>
            <a:ext cx="6175513" cy="4558748"/>
          </a:xfrm>
          <a:prstGeom prst="rect">
            <a:avLst/>
          </a:prstGeom>
        </p:spPr>
      </p:pic>
    </p:spTree>
    <p:extLst>
      <p:ext uri="{BB962C8B-B14F-4D97-AF65-F5344CB8AC3E}">
        <p14:creationId xmlns:p14="http://schemas.microsoft.com/office/powerpoint/2010/main" val="56403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Democracia e </a:t>
            </a:r>
            <a:r>
              <a:rPr lang="pt-BR" i="1" dirty="0" err="1"/>
              <a:t>accountability</a:t>
            </a:r>
            <a:endParaRPr lang="pt-BR" dirty="0"/>
          </a:p>
        </p:txBody>
      </p:sp>
      <p:sp>
        <p:nvSpPr>
          <p:cNvPr id="3" name="Espaço Reservado para Conteúdo 2"/>
          <p:cNvSpPr>
            <a:spLocks noGrp="1"/>
          </p:cNvSpPr>
          <p:nvPr>
            <p:ph idx="1"/>
          </p:nvPr>
        </p:nvSpPr>
        <p:spPr>
          <a:xfrm>
            <a:off x="1063752" y="2067604"/>
            <a:ext cx="10058400" cy="4050792"/>
          </a:xfrm>
        </p:spPr>
        <p:txBody>
          <a:bodyPr>
            <a:noAutofit/>
          </a:bodyPr>
          <a:lstStyle/>
          <a:p>
            <a:pPr algn="just">
              <a:lnSpc>
                <a:spcPct val="150000"/>
              </a:lnSpc>
              <a:spcBef>
                <a:spcPts val="0"/>
              </a:spcBef>
            </a:pPr>
            <a:r>
              <a:rPr lang="pt-BR" dirty="0"/>
              <a:t>Democratização do poder público deve ir além do voto;</a:t>
            </a:r>
          </a:p>
          <a:p>
            <a:pPr algn="just">
              <a:lnSpc>
                <a:spcPct val="150000"/>
              </a:lnSpc>
              <a:spcBef>
                <a:spcPts val="0"/>
              </a:spcBef>
            </a:pPr>
            <a:r>
              <a:rPr lang="pt-BR" dirty="0"/>
              <a:t>Rousseau </a:t>
            </a:r>
            <a:r>
              <a:rPr lang="pt-BR" dirty="0">
                <a:latin typeface="Calibri"/>
              </a:rPr>
              <a:t>→</a:t>
            </a:r>
            <a:r>
              <a:rPr lang="pt-BR" dirty="0"/>
              <a:t> Inglaterra do século XVIII: </a:t>
            </a:r>
          </a:p>
          <a:p>
            <a:pPr lvl="1" algn="just">
              <a:lnSpc>
                <a:spcPct val="150000"/>
              </a:lnSpc>
              <a:spcBef>
                <a:spcPts val="0"/>
              </a:spcBef>
            </a:pPr>
            <a:r>
              <a:rPr lang="pt-BR" sz="2000" dirty="0"/>
              <a:t>“o povo inglês só é soberano no momento da votação; no dia seguinte passa a ser escravo”;</a:t>
            </a:r>
          </a:p>
          <a:p>
            <a:pPr algn="just">
              <a:lnSpc>
                <a:spcPct val="150000"/>
              </a:lnSpc>
              <a:spcBef>
                <a:spcPts val="0"/>
              </a:spcBef>
            </a:pPr>
            <a:r>
              <a:rPr lang="pt-BR" dirty="0"/>
              <a:t>Eleições não contém nenhum instrumento que obrigue os políticos a cumprir suas promessas de campanha;</a:t>
            </a:r>
          </a:p>
          <a:p>
            <a:pPr algn="just">
              <a:lnSpc>
                <a:spcPct val="150000"/>
              </a:lnSpc>
              <a:spcBef>
                <a:spcPts val="0"/>
              </a:spcBef>
            </a:pPr>
            <a:r>
              <a:rPr lang="pt-BR" dirty="0"/>
              <a:t>Instrumentos de fiscalização e participação dos cidadãos durante os mandatos;</a:t>
            </a:r>
          </a:p>
          <a:p>
            <a:pPr algn="just">
              <a:lnSpc>
                <a:spcPct val="150000"/>
              </a:lnSpc>
              <a:spcBef>
                <a:spcPts val="0"/>
              </a:spcBef>
            </a:pPr>
            <a:r>
              <a:rPr lang="pt-BR" dirty="0"/>
              <a:t>Ocupantes de cargos públicos não-eleitos (burocratas) também devem ser controlados.</a:t>
            </a:r>
          </a:p>
        </p:txBody>
      </p:sp>
    </p:spTree>
    <p:extLst>
      <p:ext uri="{BB962C8B-B14F-4D97-AF65-F5344CB8AC3E}">
        <p14:creationId xmlns:p14="http://schemas.microsoft.com/office/powerpoint/2010/main" val="34860574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solicitação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3661178" cy="4050792"/>
          </a:xfrm>
        </p:spPr>
        <p:txBody>
          <a:bodyPr>
            <a:normAutofit/>
          </a:bodyPr>
          <a:lstStyle/>
          <a:p>
            <a:pPr algn="just">
              <a:lnSpc>
                <a:spcPct val="150000"/>
              </a:lnSpc>
            </a:pPr>
            <a:r>
              <a:rPr lang="pt-BR" sz="2800" i="1" dirty="0"/>
              <a:t>Pedido para adoção de providências por parte dos órgãos e das entidades administração pública federal.</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F767B35C-6240-4FC2-9428-9BBBF6D893CE}"/>
              </a:ext>
            </a:extLst>
          </p:cNvPr>
          <p:cNvPicPr>
            <a:picLocks noChangeAspect="1"/>
          </p:cNvPicPr>
          <p:nvPr/>
        </p:nvPicPr>
        <p:blipFill rotWithShape="1">
          <a:blip r:embed="rId3"/>
          <a:srcRect l="25039" t="25424" r="26616" b="9980"/>
          <a:stretch/>
        </p:blipFill>
        <p:spPr>
          <a:xfrm>
            <a:off x="5729674" y="2052115"/>
            <a:ext cx="5721428" cy="4297897"/>
          </a:xfrm>
          <a:prstGeom prst="rect">
            <a:avLst/>
          </a:prstGeom>
        </p:spPr>
      </p:pic>
    </p:spTree>
    <p:extLst>
      <p:ext uri="{BB962C8B-B14F-4D97-AF65-F5344CB8AC3E}">
        <p14:creationId xmlns:p14="http://schemas.microsoft.com/office/powerpoint/2010/main" val="9589194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sugestão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7" y="2121408"/>
            <a:ext cx="4819827" cy="4050792"/>
          </a:xfrm>
        </p:spPr>
        <p:txBody>
          <a:bodyPr>
            <a:normAutofit/>
          </a:bodyPr>
          <a:lstStyle/>
          <a:p>
            <a:pPr algn="just">
              <a:lnSpc>
                <a:spcPct val="150000"/>
              </a:lnSpc>
            </a:pPr>
            <a:r>
              <a:rPr lang="pt-BR" sz="2800" i="1" dirty="0"/>
              <a:t>Proposição de ideia ou formulação de proposta de aprimoramento de políticas e serviços prestados pela Administração Pública federal.</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lução e design de ideias —  Vetores de Stock">
            <a:extLst>
              <a:ext uri="{FF2B5EF4-FFF2-40B4-BE49-F238E27FC236}">
                <a16:creationId xmlns:a16="http://schemas.microsoft.com/office/drawing/2014/main" id="{042C3C40-3CFD-441F-9B06-AA3855138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26" y="1526344"/>
            <a:ext cx="4669491" cy="466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326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elogio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7" y="2121408"/>
            <a:ext cx="4819827" cy="4050792"/>
          </a:xfrm>
        </p:spPr>
        <p:txBody>
          <a:bodyPr>
            <a:normAutofit/>
          </a:bodyPr>
          <a:lstStyle/>
          <a:p>
            <a:pPr algn="just">
              <a:lnSpc>
                <a:spcPct val="150000"/>
              </a:lnSpc>
            </a:pPr>
            <a:r>
              <a:rPr lang="pt-BR" sz="2800" i="1" dirty="0"/>
              <a:t>Demonstração de reconhecimento ou de satisfação sobre o serviço público oferecido ou o atendimento recebido.</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ãos segurando rostos sorridentes amarelos —  Vetores de Stock">
            <a:extLst>
              <a:ext uri="{FF2B5EF4-FFF2-40B4-BE49-F238E27FC236}">
                <a16:creationId xmlns:a16="http://schemas.microsoft.com/office/drawing/2014/main" id="{5260AD4F-C383-43D8-B406-19C9A9E95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106" y="2121408"/>
            <a:ext cx="3504966" cy="350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846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uma manifestação?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6681450" cy="4050792"/>
          </a:xfrm>
        </p:spPr>
        <p:txBody>
          <a:bodyPr/>
          <a:lstStyle/>
          <a:p>
            <a:pPr>
              <a:lnSpc>
                <a:spcPct val="150000"/>
              </a:lnSpc>
            </a:pPr>
            <a:r>
              <a:rPr lang="pt-BR" dirty="0"/>
              <a:t>Sistemas eletrônicos utilizados pela Ouvidoria da UNIFAL-MG:</a:t>
            </a:r>
          </a:p>
          <a:p>
            <a:pPr lvl="1">
              <a:lnSpc>
                <a:spcPct val="150000"/>
              </a:lnSpc>
            </a:pPr>
            <a:r>
              <a:rPr lang="pt-BR" dirty="0"/>
              <a:t>Próprio: desenvolvido pelo NTI</a:t>
            </a:r>
          </a:p>
          <a:p>
            <a:pPr lvl="1">
              <a:lnSpc>
                <a:spcPct val="150000"/>
              </a:lnSpc>
            </a:pPr>
            <a:r>
              <a:rPr lang="pt-BR" dirty="0">
                <a:hlinkClick r:id="rId2"/>
              </a:rPr>
              <a:t>Plataforma Integrada de Ouvidoria e Acesso à Informação (Fala.BR)</a:t>
            </a:r>
            <a:r>
              <a:rPr lang="pt-BR" dirty="0"/>
              <a:t>: antigo Sistema de Ouvidorias do Poder Executivo Federal (e-</a:t>
            </a:r>
            <a:r>
              <a:rPr lang="pt-BR" dirty="0" err="1"/>
              <a:t>Ouv</a:t>
            </a:r>
            <a:r>
              <a:rPr lang="pt-BR" dirty="0"/>
              <a:t>)</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mpresário enviando um email&#10;. —  Vetores de Stock">
            <a:extLst>
              <a:ext uri="{FF2B5EF4-FFF2-40B4-BE49-F238E27FC236}">
                <a16:creationId xmlns:a16="http://schemas.microsoft.com/office/drawing/2014/main" id="{4C595D1A-9511-4D72-994A-4990777EE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881" y="2537551"/>
            <a:ext cx="2947946" cy="27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296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791604" cy="1609344"/>
          </a:xfrm>
        </p:spPr>
        <p:txBody>
          <a:bodyPr/>
          <a:lstStyle/>
          <a:p>
            <a:pPr algn="ctr"/>
            <a:r>
              <a:rPr lang="pt-BR" dirty="0"/>
              <a:t>Recebi uma manifestação: o que fazer?</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to dos desenhos animados assustado —  Vetores de Stock">
            <a:extLst>
              <a:ext uri="{FF2B5EF4-FFF2-40B4-BE49-F238E27FC236}">
                <a16:creationId xmlns:a16="http://schemas.microsoft.com/office/drawing/2014/main" id="{3A7EC809-ED2E-44F3-B951-3F984F331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966" y="2149076"/>
            <a:ext cx="3377748" cy="4023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ustado louco homem — Fotografia de Stock">
            <a:extLst>
              <a:ext uri="{FF2B5EF4-FFF2-40B4-BE49-F238E27FC236}">
                <a16:creationId xmlns:a16="http://schemas.microsoft.com/office/drawing/2014/main" id="{1AB1362B-61A9-4FA5-929B-53C6B26F026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39814" y="2149076"/>
            <a:ext cx="40513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371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Recebi uma manifestação: o que fazer?</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nSpc>
                <a:spcPct val="150000"/>
              </a:lnSpc>
            </a:pPr>
            <a:endParaRPr lang="pt-BR" dirty="0"/>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spanto GIFs | Tenor">
            <a:extLst>
              <a:ext uri="{FF2B5EF4-FFF2-40B4-BE49-F238E27FC236}">
                <a16:creationId xmlns:a16="http://schemas.microsoft.com/office/drawing/2014/main" id="{E24BB014-0846-43BE-B61C-A9CF730CA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56" y="2748077"/>
            <a:ext cx="5445025" cy="30250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idar | voapassarinho">
            <a:extLst>
              <a:ext uri="{FF2B5EF4-FFF2-40B4-BE49-F238E27FC236}">
                <a16:creationId xmlns:a16="http://schemas.microsoft.com/office/drawing/2014/main" id="{ABA9BCAD-6EBD-4F03-B862-9F81911E0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903" y="2520512"/>
            <a:ext cx="3490309" cy="325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53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Portais de participação social</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054105"/>
          </a:xfrm>
        </p:spPr>
        <p:txBody>
          <a:bodyPr/>
          <a:lstStyle/>
          <a:p>
            <a:pPr algn="just">
              <a:lnSpc>
                <a:spcPct val="150000"/>
              </a:lnSpc>
            </a:pPr>
            <a:r>
              <a:rPr lang="pt-BR" dirty="0"/>
              <a:t>Portal E-Cidadania – Senado Federal (envio de Ideias Legislativas para criação de novas leis ou alterar as leis atuais):</a:t>
            </a:r>
          </a:p>
          <a:p>
            <a:pPr lvl="1" algn="just">
              <a:lnSpc>
                <a:spcPct val="150000"/>
              </a:lnSpc>
            </a:pPr>
            <a:r>
              <a:rPr lang="pt-BR" dirty="0">
                <a:hlinkClick r:id="rId2"/>
              </a:rPr>
              <a:t>https://www12.senado.leg.br/ecidadania/principalideia</a:t>
            </a:r>
            <a:endParaRPr lang="pt-BR" dirty="0"/>
          </a:p>
          <a:p>
            <a:pPr algn="just">
              <a:lnSpc>
                <a:spcPct val="150000"/>
              </a:lnSpc>
            </a:pPr>
            <a:r>
              <a:rPr lang="pt-BR" dirty="0"/>
              <a:t>Câmara dos Deputados - Participe</a:t>
            </a:r>
          </a:p>
          <a:p>
            <a:pPr lvl="1" algn="just">
              <a:lnSpc>
                <a:spcPct val="150000"/>
              </a:lnSpc>
            </a:pPr>
            <a:r>
              <a:rPr lang="pt-BR" dirty="0">
                <a:hlinkClick r:id="rId3"/>
              </a:rPr>
              <a:t>https://www2.camara.leg.br/participacao/saiba-como-participar</a:t>
            </a:r>
            <a:endParaRPr lang="pt-BR" dirty="0"/>
          </a:p>
        </p:txBody>
      </p:sp>
    </p:spTree>
    <p:extLst>
      <p:ext uri="{BB962C8B-B14F-4D97-AF65-F5344CB8AC3E}">
        <p14:creationId xmlns:p14="http://schemas.microsoft.com/office/powerpoint/2010/main" val="220555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609344"/>
          </a:xfrm>
        </p:spPr>
        <p:txBody>
          <a:bodyPr>
            <a:normAutofit/>
          </a:bodyPr>
          <a:lstStyle/>
          <a:p>
            <a:pPr algn="ctr"/>
            <a:r>
              <a:rPr lang="pt-BR" sz="4800" i="1" dirty="0" err="1"/>
              <a:t>Accountability</a:t>
            </a:r>
            <a:r>
              <a:rPr lang="pt-BR" sz="4800" i="1" dirty="0"/>
              <a:t> </a:t>
            </a:r>
            <a:r>
              <a:rPr lang="pt-BR" sz="4800" dirty="0"/>
              <a:t>e finanças públicas no Brasil</a:t>
            </a:r>
            <a:endParaRPr lang="pt-BR" sz="4800" i="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10467819"/>
              </p:ext>
            </p:extLst>
          </p:nvPr>
        </p:nvGraphicFramePr>
        <p:xfrm>
          <a:off x="1069975" y="2120900"/>
          <a:ext cx="10058399" cy="4516120"/>
        </p:xfrm>
        <a:graphic>
          <a:graphicData uri="http://schemas.openxmlformats.org/drawingml/2006/table">
            <a:tbl>
              <a:tblPr firstRow="1" bandRow="1">
                <a:tableStyleId>{5C22544A-7EE6-4342-B048-85BDC9FD1C3A}</a:tableStyleId>
              </a:tblPr>
              <a:tblGrid>
                <a:gridCol w="2948151">
                  <a:extLst>
                    <a:ext uri="{9D8B030D-6E8A-4147-A177-3AD203B41FA5}">
                      <a16:colId xmlns:a16="http://schemas.microsoft.com/office/drawing/2014/main" val="20000"/>
                    </a:ext>
                  </a:extLst>
                </a:gridCol>
                <a:gridCol w="7110248">
                  <a:extLst>
                    <a:ext uri="{9D8B030D-6E8A-4147-A177-3AD203B41FA5}">
                      <a16:colId xmlns:a16="http://schemas.microsoft.com/office/drawing/2014/main" val="20001"/>
                    </a:ext>
                  </a:extLst>
                </a:gridCol>
              </a:tblGrid>
              <a:tr h="370840">
                <a:tc>
                  <a:txBody>
                    <a:bodyPr/>
                    <a:lstStyle/>
                    <a:p>
                      <a:pPr algn="ctr"/>
                      <a:r>
                        <a:rPr lang="pt-BR" sz="1800" dirty="0"/>
                        <a:t>Formas de </a:t>
                      </a:r>
                      <a:r>
                        <a:rPr lang="pt-BR" sz="1800" i="1" dirty="0" err="1"/>
                        <a:t>accountability</a:t>
                      </a:r>
                      <a:endParaRPr lang="pt-BR" sz="1800" i="1" dirty="0"/>
                    </a:p>
                  </a:txBody>
                  <a:tcPr anchor="ctr"/>
                </a:tc>
                <a:tc>
                  <a:txBody>
                    <a:bodyPr/>
                    <a:lstStyle/>
                    <a:p>
                      <a:pPr algn="ctr"/>
                      <a:r>
                        <a:rPr lang="pt-BR" sz="1800" dirty="0"/>
                        <a:t>Instrumentos</a:t>
                      </a:r>
                    </a:p>
                  </a:txBody>
                  <a:tcPr anchor="ctr"/>
                </a:tc>
                <a:extLst>
                  <a:ext uri="{0D108BD9-81ED-4DB2-BD59-A6C34878D82A}">
                    <a16:rowId xmlns:a16="http://schemas.microsoft.com/office/drawing/2014/main" val="10000"/>
                  </a:ext>
                </a:extLst>
              </a:tr>
              <a:tr h="370840">
                <a:tc>
                  <a:txBody>
                    <a:bodyPr/>
                    <a:lstStyle/>
                    <a:p>
                      <a:r>
                        <a:rPr lang="pt-BR" sz="1800" b="1" dirty="0"/>
                        <a:t>Processo</a:t>
                      </a:r>
                      <a:r>
                        <a:rPr lang="pt-BR" sz="1800" b="1" baseline="0" dirty="0"/>
                        <a:t> eleitoral</a:t>
                      </a:r>
                      <a:endParaRPr lang="pt-BR" sz="1800" b="1" dirty="0"/>
                    </a:p>
                  </a:txBody>
                  <a:tcPr anchor="ctr"/>
                </a:tc>
                <a:tc>
                  <a:txBody>
                    <a:bodyPr/>
                    <a:lstStyle/>
                    <a:p>
                      <a:r>
                        <a:rPr lang="pt-BR" sz="1800" dirty="0"/>
                        <a:t>Financiamento de campanhas eleitorais</a:t>
                      </a:r>
                    </a:p>
                  </a:txBody>
                  <a:tcPr anchor="ctr"/>
                </a:tc>
                <a:extLst>
                  <a:ext uri="{0D108BD9-81ED-4DB2-BD59-A6C34878D82A}">
                    <a16:rowId xmlns:a16="http://schemas.microsoft.com/office/drawing/2014/main" val="10001"/>
                  </a:ext>
                </a:extLst>
              </a:tr>
              <a:tr h="370840">
                <a:tc rowSpan="5">
                  <a:txBody>
                    <a:bodyPr/>
                    <a:lstStyle/>
                    <a:p>
                      <a:r>
                        <a:rPr lang="pt-BR" sz="1800" b="1" dirty="0"/>
                        <a:t>Controle</a:t>
                      </a:r>
                      <a:r>
                        <a:rPr lang="pt-BR" sz="1800" b="1" baseline="0" dirty="0"/>
                        <a:t> institucional durante o mandato </a:t>
                      </a:r>
                      <a:endParaRPr lang="pt-BR" sz="1800" b="1" dirty="0"/>
                    </a:p>
                  </a:txBody>
                  <a:tcPr anchor="ctr"/>
                </a:tc>
                <a:tc>
                  <a:txBody>
                    <a:bodyPr/>
                    <a:lstStyle/>
                    <a:p>
                      <a:r>
                        <a:rPr lang="pt-BR" sz="1800" dirty="0"/>
                        <a:t>Comissões Parlamentares</a:t>
                      </a:r>
                      <a:r>
                        <a:rPr lang="pt-BR" sz="1800" baseline="0" dirty="0"/>
                        <a:t> de Inquérito </a:t>
                      </a:r>
                      <a:endParaRPr lang="pt-BR" sz="1800" dirty="0"/>
                    </a:p>
                  </a:txBody>
                  <a:tcPr anchor="ctr"/>
                </a:tc>
                <a:extLst>
                  <a:ext uri="{0D108BD9-81ED-4DB2-BD59-A6C34878D82A}">
                    <a16:rowId xmlns:a16="http://schemas.microsoft.com/office/drawing/2014/main" val="10002"/>
                  </a:ext>
                </a:extLst>
              </a:tr>
              <a:tr h="370840">
                <a:tc vMerge="1">
                  <a:txBody>
                    <a:bodyPr/>
                    <a:lstStyle/>
                    <a:p>
                      <a:endParaRPr lang="pt-BR" sz="1600" b="1" dirty="0"/>
                    </a:p>
                  </a:txBody>
                  <a:tcPr anchor="ctr"/>
                </a:tc>
                <a:tc>
                  <a:txBody>
                    <a:bodyPr/>
                    <a:lstStyle/>
                    <a:p>
                      <a:r>
                        <a:rPr lang="pt-BR" sz="1800" dirty="0"/>
                        <a:t>Regras de discussão, </a:t>
                      </a:r>
                      <a:r>
                        <a:rPr lang="pt-BR" sz="1800" dirty="0" err="1"/>
                        <a:t>publicização</a:t>
                      </a:r>
                      <a:r>
                        <a:rPr lang="pt-BR" sz="1800" baseline="0" dirty="0"/>
                        <a:t> e </a:t>
                      </a:r>
                      <a:r>
                        <a:rPr lang="pt-BR" sz="1800" i="1" baseline="0" dirty="0" err="1"/>
                        <a:t>accountability</a:t>
                      </a:r>
                      <a:r>
                        <a:rPr lang="pt-BR" sz="1800" i="1" baseline="0" dirty="0"/>
                        <a:t> </a:t>
                      </a:r>
                      <a:r>
                        <a:rPr lang="pt-BR" sz="1800" baseline="0" dirty="0"/>
                        <a:t>horizontal do orçamento (processo de elaboração do PPA, LDO e LOA)</a:t>
                      </a:r>
                      <a:endParaRPr lang="pt-BR" sz="1800" dirty="0"/>
                    </a:p>
                  </a:txBody>
                  <a:tcPr anchor="ctr"/>
                </a:tc>
                <a:extLst>
                  <a:ext uri="{0D108BD9-81ED-4DB2-BD59-A6C34878D82A}">
                    <a16:rowId xmlns:a16="http://schemas.microsoft.com/office/drawing/2014/main" val="10003"/>
                  </a:ext>
                </a:extLst>
              </a:tr>
              <a:tr h="370840">
                <a:tc vMerge="1">
                  <a:txBody>
                    <a:bodyPr/>
                    <a:lstStyle/>
                    <a:p>
                      <a:endParaRPr lang="pt-BR" sz="1600" b="1" dirty="0"/>
                    </a:p>
                  </a:txBody>
                  <a:tcPr anchor="ctr"/>
                </a:tc>
                <a:tc>
                  <a:txBody>
                    <a:bodyPr/>
                    <a:lstStyle/>
                    <a:p>
                      <a:r>
                        <a:rPr lang="pt-BR" sz="1800" dirty="0"/>
                        <a:t>Tribunais de Contas</a:t>
                      </a:r>
                    </a:p>
                  </a:txBody>
                  <a:tcPr anchor="ctr"/>
                </a:tc>
                <a:extLst>
                  <a:ext uri="{0D108BD9-81ED-4DB2-BD59-A6C34878D82A}">
                    <a16:rowId xmlns:a16="http://schemas.microsoft.com/office/drawing/2014/main" val="10004"/>
                  </a:ext>
                </a:extLst>
              </a:tr>
              <a:tr h="370840">
                <a:tc vMerge="1">
                  <a:txBody>
                    <a:bodyPr/>
                    <a:lstStyle/>
                    <a:p>
                      <a:endParaRPr lang="pt-BR" sz="1600" b="1" dirty="0"/>
                    </a:p>
                  </a:txBody>
                  <a:tcPr anchor="ctr"/>
                </a:tc>
                <a:tc>
                  <a:txBody>
                    <a:bodyPr/>
                    <a:lstStyle/>
                    <a:p>
                      <a:r>
                        <a:rPr lang="pt-BR" sz="1800" dirty="0"/>
                        <a:t>Auditorias Financeira Internas (Secretaria de Controle Interno e Corregedoria Geral da União)</a:t>
                      </a:r>
                    </a:p>
                  </a:txBody>
                  <a:tcPr anchor="ctr"/>
                </a:tc>
                <a:extLst>
                  <a:ext uri="{0D108BD9-81ED-4DB2-BD59-A6C34878D82A}">
                    <a16:rowId xmlns:a16="http://schemas.microsoft.com/office/drawing/2014/main" val="10005"/>
                  </a:ext>
                </a:extLst>
              </a:tr>
              <a:tr h="370840">
                <a:tc vMerge="1">
                  <a:txBody>
                    <a:bodyPr/>
                    <a:lstStyle/>
                    <a:p>
                      <a:endParaRPr lang="pt-BR" sz="1600" b="1" dirty="0"/>
                    </a:p>
                  </a:txBody>
                  <a:tcPr anchor="ctr"/>
                </a:tc>
                <a:tc>
                  <a:txBody>
                    <a:bodyPr/>
                    <a:lstStyle/>
                    <a:p>
                      <a:r>
                        <a:rPr lang="pt-BR" sz="1800" dirty="0"/>
                        <a:t>Orçamento participativo</a:t>
                      </a:r>
                    </a:p>
                  </a:txBody>
                  <a:tcPr anchor="ctr"/>
                </a:tc>
                <a:extLst>
                  <a:ext uri="{0D108BD9-81ED-4DB2-BD59-A6C34878D82A}">
                    <a16:rowId xmlns:a16="http://schemas.microsoft.com/office/drawing/2014/main" val="10006"/>
                  </a:ext>
                </a:extLst>
              </a:tr>
              <a:tr h="370840">
                <a:tc rowSpan="3">
                  <a:txBody>
                    <a:bodyPr/>
                    <a:lstStyle/>
                    <a:p>
                      <a:r>
                        <a:rPr lang="pt-BR" sz="1800" b="1" dirty="0"/>
                        <a:t>Regras estatais intertemporais</a:t>
                      </a:r>
                      <a:r>
                        <a:rPr lang="pt-BR" sz="1800" b="1" baseline="0" dirty="0"/>
                        <a:t> </a:t>
                      </a:r>
                      <a:endParaRPr lang="pt-BR" sz="1800" b="1" dirty="0"/>
                    </a:p>
                  </a:txBody>
                  <a:tcPr anchor="ctr"/>
                </a:tc>
                <a:tc>
                  <a:txBody>
                    <a:bodyPr/>
                    <a:lstStyle/>
                    <a:p>
                      <a:r>
                        <a:rPr lang="pt-BR" sz="1800" dirty="0"/>
                        <a:t>Regras de restrição orçamentária</a:t>
                      </a:r>
                      <a:r>
                        <a:rPr lang="pt-BR" sz="1800" baseline="0" dirty="0"/>
                        <a:t> e de responsabilidade fiscal</a:t>
                      </a:r>
                      <a:endParaRPr lang="pt-BR" sz="1800" dirty="0"/>
                    </a:p>
                  </a:txBody>
                  <a:tcPr anchor="ctr"/>
                </a:tc>
                <a:extLst>
                  <a:ext uri="{0D108BD9-81ED-4DB2-BD59-A6C34878D82A}">
                    <a16:rowId xmlns:a16="http://schemas.microsoft.com/office/drawing/2014/main" val="10007"/>
                  </a:ext>
                </a:extLst>
              </a:tr>
              <a:tr h="370840">
                <a:tc vMerge="1">
                  <a:txBody>
                    <a:bodyPr/>
                    <a:lstStyle/>
                    <a:p>
                      <a:endParaRPr lang="pt-BR" sz="1600" b="1" dirty="0"/>
                    </a:p>
                  </a:txBody>
                  <a:tcPr anchor="ctr"/>
                </a:tc>
                <a:tc>
                  <a:txBody>
                    <a:bodyPr/>
                    <a:lstStyle/>
                    <a:p>
                      <a:r>
                        <a:rPr lang="pt-BR" sz="1800" dirty="0"/>
                        <a:t>Limites</a:t>
                      </a:r>
                      <a:r>
                        <a:rPr lang="pt-BR" sz="1800" baseline="0" dirty="0"/>
                        <a:t> de endividamento público</a:t>
                      </a:r>
                      <a:endParaRPr lang="pt-BR" sz="1800" dirty="0"/>
                    </a:p>
                  </a:txBody>
                  <a:tcPr anchor="ctr"/>
                </a:tc>
                <a:extLst>
                  <a:ext uri="{0D108BD9-81ED-4DB2-BD59-A6C34878D82A}">
                    <a16:rowId xmlns:a16="http://schemas.microsoft.com/office/drawing/2014/main" val="10008"/>
                  </a:ext>
                </a:extLst>
              </a:tr>
              <a:tr h="370840">
                <a:tc vMerge="1">
                  <a:txBody>
                    <a:bodyPr/>
                    <a:lstStyle/>
                    <a:p>
                      <a:endParaRPr lang="pt-BR" sz="1600" b="1" dirty="0"/>
                    </a:p>
                  </a:txBody>
                  <a:tcPr anchor="ctr"/>
                </a:tc>
                <a:tc>
                  <a:txBody>
                    <a:bodyPr/>
                    <a:lstStyle/>
                    <a:p>
                      <a:r>
                        <a:rPr lang="pt-BR" sz="1800" dirty="0"/>
                        <a:t>Metas inflacionárias</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7190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Importância da Transparência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t>Controle Social;</a:t>
            </a:r>
          </a:p>
          <a:p>
            <a:pPr algn="just">
              <a:lnSpc>
                <a:spcPct val="150000"/>
              </a:lnSpc>
            </a:pPr>
            <a:r>
              <a:rPr lang="pt-BR" dirty="0"/>
              <a:t>Participação social:</a:t>
            </a:r>
          </a:p>
          <a:p>
            <a:pPr lvl="1" algn="just">
              <a:lnSpc>
                <a:spcPct val="150000"/>
              </a:lnSpc>
            </a:pPr>
            <a:r>
              <a:rPr lang="pt-BR" dirty="0"/>
              <a:t>Princípio da democracia participativa (CF de 1988)</a:t>
            </a:r>
          </a:p>
          <a:p>
            <a:pPr algn="just">
              <a:lnSpc>
                <a:spcPct val="150000"/>
              </a:lnSpc>
            </a:pPr>
            <a:r>
              <a:rPr lang="pt-BR" dirty="0"/>
              <a:t>Direito de acesso à informação é um </a:t>
            </a:r>
            <a:r>
              <a:rPr lang="pt-BR" b="1" dirty="0"/>
              <a:t>direito humano</a:t>
            </a:r>
            <a:r>
              <a:rPr lang="pt-BR" dirty="0"/>
              <a:t>;</a:t>
            </a:r>
          </a:p>
          <a:p>
            <a:pPr lvl="1" algn="just">
              <a:lnSpc>
                <a:spcPct val="150000"/>
              </a:lnSpc>
            </a:pPr>
            <a:r>
              <a:rPr lang="pt-BR" dirty="0"/>
              <a:t>Liberdade de expressão.</a:t>
            </a:r>
          </a:p>
          <a:p>
            <a:pPr algn="just">
              <a:lnSpc>
                <a:spcPct val="150000"/>
              </a:lnSpc>
            </a:pPr>
            <a:r>
              <a:rPr lang="pt-BR" dirty="0"/>
              <a:t>Criação e ampliação de mecanismos jurídicos e institucionais para promover a interlocução entre os agentes públicos e os cidadãos;</a:t>
            </a:r>
          </a:p>
        </p:txBody>
      </p:sp>
    </p:spTree>
    <p:extLst>
      <p:ext uri="{BB962C8B-B14F-4D97-AF65-F5344CB8AC3E}">
        <p14:creationId xmlns:p14="http://schemas.microsoft.com/office/powerpoint/2010/main" val="328925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Importância da Transparência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t>Constituição Federal Brasileira de 1988:</a:t>
            </a:r>
          </a:p>
          <a:p>
            <a:pPr algn="just">
              <a:lnSpc>
                <a:spcPct val="150000"/>
              </a:lnSpc>
            </a:pPr>
            <a:r>
              <a:rPr lang="pt-BR" dirty="0"/>
              <a:t>Estabeleceu e reconheceu a existência de diversos direitos do cidadão. </a:t>
            </a:r>
          </a:p>
          <a:p>
            <a:pPr lvl="1" algn="just">
              <a:lnSpc>
                <a:spcPct val="150000"/>
              </a:lnSpc>
            </a:pPr>
            <a:r>
              <a:rPr lang="pt-BR" dirty="0"/>
              <a:t>Acesso à informação</a:t>
            </a:r>
          </a:p>
          <a:p>
            <a:pPr lvl="1" algn="just">
              <a:lnSpc>
                <a:spcPct val="150000"/>
              </a:lnSpc>
            </a:pPr>
            <a:r>
              <a:rPr lang="pt-BR" dirty="0"/>
              <a:t>Direito a receber, dos órgãos públicos, as informações de seu interesse, particular ou coletivo, que devem ser prestadas nos prazos que a lei determinar.</a:t>
            </a:r>
          </a:p>
        </p:txBody>
      </p:sp>
    </p:spTree>
    <p:extLst>
      <p:ext uri="{BB962C8B-B14F-4D97-AF65-F5344CB8AC3E}">
        <p14:creationId xmlns:p14="http://schemas.microsoft.com/office/powerpoint/2010/main" val="98165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Transparência ATIVA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2642617"/>
          </a:xfrm>
        </p:spPr>
        <p:txBody>
          <a:bodyPr/>
          <a:lstStyle/>
          <a:p>
            <a:pPr algn="just">
              <a:lnSpc>
                <a:spcPct val="150000"/>
              </a:lnSpc>
            </a:pPr>
            <a:r>
              <a:rPr lang="pt-BR" dirty="0"/>
              <a:t>Há disponibilização da informação de maneira espontânea (proativa). </a:t>
            </a:r>
          </a:p>
          <a:p>
            <a:pPr algn="just">
              <a:lnSpc>
                <a:spcPct val="150000"/>
              </a:lnSpc>
            </a:pPr>
            <a:r>
              <a:rPr lang="pt-BR" dirty="0"/>
              <a:t>Exemplo: divulgação de informações na Internet, de modo que qualquer cidadão possa acessá-las diretamente. </a:t>
            </a:r>
          </a:p>
          <a:p>
            <a:pPr algn="just">
              <a:lnSpc>
                <a:spcPct val="150000"/>
              </a:lnSpc>
            </a:pPr>
            <a:r>
              <a:rPr lang="pt-BR" dirty="0"/>
              <a:t>Obrigações de transparência ativa estabelecidas pela LAI: art. 8º:</a:t>
            </a:r>
          </a:p>
        </p:txBody>
      </p:sp>
      <p:sp>
        <p:nvSpPr>
          <p:cNvPr id="8" name="CaixaDeTexto 7">
            <a:extLst>
              <a:ext uri="{FF2B5EF4-FFF2-40B4-BE49-F238E27FC236}">
                <a16:creationId xmlns:a16="http://schemas.microsoft.com/office/drawing/2014/main" id="{D1E42ABA-332C-4E7B-BC6F-4E8102D6B2EB}"/>
              </a:ext>
            </a:extLst>
          </p:cNvPr>
          <p:cNvSpPr txBox="1"/>
          <p:nvPr/>
        </p:nvSpPr>
        <p:spPr>
          <a:xfrm>
            <a:off x="1934817" y="4791458"/>
            <a:ext cx="8401879" cy="132343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000" b="0" i="1" u="none" strike="noStrike" baseline="0" dirty="0">
                <a:solidFill>
                  <a:srgbClr val="000000"/>
                </a:solidFill>
              </a:rPr>
              <a:t>Art. 8º É dever dos órgãos e entidades públicas promover, independentemente de requerimentos, a divulgação em local de fácil acesso, no âmbito de suas competências, de informações de interesse coletivo ou geral por eles produzidas ou custodiadas. </a:t>
            </a:r>
            <a:endParaRPr lang="pt-BR" sz="2000" dirty="0"/>
          </a:p>
        </p:txBody>
      </p:sp>
    </p:spTree>
    <p:extLst>
      <p:ext uri="{BB962C8B-B14F-4D97-AF65-F5344CB8AC3E}">
        <p14:creationId xmlns:p14="http://schemas.microsoft.com/office/powerpoint/2010/main" val="212760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Transparência ATIVA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054105"/>
          </a:xfrm>
        </p:spPr>
        <p:txBody>
          <a:bodyPr/>
          <a:lstStyle/>
          <a:p>
            <a:pPr algn="just">
              <a:lnSpc>
                <a:spcPct val="150000"/>
              </a:lnSpc>
            </a:pPr>
            <a:r>
              <a:rPr lang="pt-BR" sz="2000" b="1" i="0" u="none" strike="noStrike" baseline="0" dirty="0">
                <a:solidFill>
                  <a:srgbClr val="000000"/>
                </a:solidFill>
                <a:latin typeface="Calibri" panose="020F0502020204030204" pitchFamily="34" charset="0"/>
                <a:hlinkClick r:id="rId2"/>
              </a:rPr>
              <a:t>Guia de Publicação Ativa nos sítios eletrônicos dos órgãos e entidades do Poder Executivo Federal</a:t>
            </a:r>
            <a:endParaRPr lang="pt-BR" sz="2000" b="1" i="0" u="none" strike="noStrike" baseline="0" dirty="0">
              <a:solidFill>
                <a:srgbClr val="000000"/>
              </a:solidFill>
              <a:latin typeface="Calibri" panose="020F0502020204030204" pitchFamily="34" charset="0"/>
            </a:endParaRPr>
          </a:p>
          <a:p>
            <a:pPr algn="just">
              <a:lnSpc>
                <a:spcPct val="150000"/>
              </a:lnSpc>
            </a:pPr>
            <a:r>
              <a:rPr lang="pt-BR" b="1" dirty="0">
                <a:solidFill>
                  <a:srgbClr val="000000"/>
                </a:solidFill>
                <a:latin typeface="Calibri" panose="020F0502020204030204" pitchFamily="34" charset="0"/>
              </a:rPr>
              <a:t>Aba “Acesso à Informação” na página da UNIFAL-MG:</a:t>
            </a:r>
          </a:p>
          <a:p>
            <a:pPr lvl="1" algn="just">
              <a:lnSpc>
                <a:spcPct val="150000"/>
              </a:lnSpc>
            </a:pPr>
            <a:r>
              <a:rPr lang="pt-BR" dirty="0">
                <a:hlinkClick r:id="rId3"/>
              </a:rPr>
              <a:t>https://www.unifal-mg.edu.br/portal/</a:t>
            </a:r>
            <a:endParaRPr lang="pt-BR" dirty="0"/>
          </a:p>
          <a:p>
            <a:pPr algn="just">
              <a:lnSpc>
                <a:spcPct val="150000"/>
              </a:lnSpc>
            </a:pPr>
            <a:r>
              <a:rPr lang="pt-BR" dirty="0"/>
              <a:t>Portal da Transparência – CGU</a:t>
            </a:r>
          </a:p>
          <a:p>
            <a:pPr lvl="1" algn="just">
              <a:lnSpc>
                <a:spcPct val="150000"/>
              </a:lnSpc>
            </a:pPr>
            <a:r>
              <a:rPr lang="pt-BR" dirty="0">
                <a:hlinkClick r:id="rId4"/>
              </a:rPr>
              <a:t>http://www.portaltransparencia.gov.br/</a:t>
            </a:r>
            <a:endParaRPr lang="pt-BR" dirty="0"/>
          </a:p>
          <a:p>
            <a:pPr lvl="1" algn="just">
              <a:lnSpc>
                <a:spcPct val="150000"/>
              </a:lnSpc>
            </a:pPr>
            <a:endParaRPr lang="pt-BR" dirty="0"/>
          </a:p>
        </p:txBody>
      </p:sp>
    </p:spTree>
    <p:extLst>
      <p:ext uri="{BB962C8B-B14F-4D97-AF65-F5344CB8AC3E}">
        <p14:creationId xmlns:p14="http://schemas.microsoft.com/office/powerpoint/2010/main" val="343475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Transparência </a:t>
            </a:r>
            <a:r>
              <a:rPr lang="pt-BR" dirty="0" err="1"/>
              <a:t>PassivA</a:t>
            </a:r>
            <a:endParaRPr lang="pt-BR" dirty="0"/>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146870"/>
          </a:xfrm>
        </p:spPr>
        <p:txBody>
          <a:bodyPr>
            <a:normAutofit/>
          </a:bodyPr>
          <a:lstStyle/>
          <a:p>
            <a:pPr algn="just">
              <a:lnSpc>
                <a:spcPct val="150000"/>
              </a:lnSpc>
            </a:pPr>
            <a:r>
              <a:rPr lang="pt-BR" dirty="0"/>
              <a:t>Depende de uma solicitação do cidadão;</a:t>
            </a:r>
          </a:p>
          <a:p>
            <a:pPr algn="just">
              <a:lnSpc>
                <a:spcPct val="150000"/>
              </a:lnSpc>
            </a:pPr>
            <a:r>
              <a:rPr lang="pt-BR" dirty="0"/>
              <a:t>Ocorre por meio dos pedidos de acesso à informação;</a:t>
            </a:r>
          </a:p>
          <a:p>
            <a:pPr algn="just">
              <a:lnSpc>
                <a:spcPct val="150000"/>
              </a:lnSpc>
            </a:pPr>
            <a:r>
              <a:rPr lang="pt-BR" dirty="0"/>
              <a:t>Instituição deve se mobilizar para oferecer uma resposta à demanda.</a:t>
            </a:r>
          </a:p>
          <a:p>
            <a:pPr algn="just">
              <a:lnSpc>
                <a:spcPct val="150000"/>
              </a:lnSpc>
            </a:pPr>
            <a:r>
              <a:rPr lang="pt-BR" dirty="0"/>
              <a:t>Prática muito recomendável: </a:t>
            </a:r>
          </a:p>
          <a:p>
            <a:pPr lvl="1" algn="just">
              <a:lnSpc>
                <a:spcPct val="150000"/>
              </a:lnSpc>
            </a:pPr>
            <a:r>
              <a:rPr lang="pt-BR" dirty="0"/>
              <a:t>Disponibilização de informações na internet com base nos pedidos de acesso que são apresentados.</a:t>
            </a:r>
          </a:p>
        </p:txBody>
      </p:sp>
    </p:spTree>
    <p:extLst>
      <p:ext uri="{BB962C8B-B14F-4D97-AF65-F5344CB8AC3E}">
        <p14:creationId xmlns:p14="http://schemas.microsoft.com/office/powerpoint/2010/main" val="382033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Transparência </a:t>
            </a:r>
            <a:r>
              <a:rPr lang="pt-BR" dirty="0" err="1"/>
              <a:t>PassivA</a:t>
            </a:r>
            <a:endParaRPr lang="pt-BR" dirty="0"/>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146870"/>
          </a:xfrm>
        </p:spPr>
        <p:txBody>
          <a:bodyPr>
            <a:normAutofit/>
          </a:bodyPr>
          <a:lstStyle/>
          <a:p>
            <a:pPr algn="just">
              <a:lnSpc>
                <a:spcPct val="150000"/>
              </a:lnSpc>
            </a:pPr>
            <a:r>
              <a:rPr lang="pt-BR" dirty="0"/>
              <a:t>Informação está em transparência ativa mas, mesmo assim, é objeto de pedido de acesso: </a:t>
            </a:r>
          </a:p>
          <a:p>
            <a:pPr lvl="1" algn="just">
              <a:lnSpc>
                <a:spcPct val="150000"/>
              </a:lnSpc>
            </a:pPr>
            <a:r>
              <a:rPr lang="pt-BR" dirty="0"/>
              <a:t>Órgão/entidade deve orientar o cidadão sobre como acessá-la; </a:t>
            </a:r>
          </a:p>
          <a:p>
            <a:pPr lvl="1" algn="just">
              <a:lnSpc>
                <a:spcPct val="150000"/>
              </a:lnSpc>
            </a:pPr>
            <a:r>
              <a:rPr lang="pt-BR" dirty="0"/>
              <a:t>Respostas como "a informação se encontra no Diário Oficial da União” ou "no sítio do órgão” não devem ser adotadas;</a:t>
            </a:r>
          </a:p>
          <a:p>
            <a:pPr lvl="1" algn="just">
              <a:lnSpc>
                <a:spcPct val="150000"/>
              </a:lnSpc>
            </a:pPr>
            <a:r>
              <a:rPr lang="pt-BR" dirty="0"/>
              <a:t>Indicar o link específico ou, ainda, um passo a passo sobre como localizá-la.</a:t>
            </a:r>
          </a:p>
        </p:txBody>
      </p:sp>
    </p:spTree>
    <p:extLst>
      <p:ext uri="{BB962C8B-B14F-4D97-AF65-F5344CB8AC3E}">
        <p14:creationId xmlns:p14="http://schemas.microsoft.com/office/powerpoint/2010/main" val="131485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Lei de Acesso à Informação (LAI)</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nSpc>
                <a:spcPct val="150000"/>
              </a:lnSpc>
              <a:spcBef>
                <a:spcPts val="0"/>
              </a:spcBef>
            </a:pPr>
            <a:r>
              <a:rPr lang="pt-BR" dirty="0"/>
              <a:t>Direito de acesso à informação:</a:t>
            </a:r>
          </a:p>
          <a:p>
            <a:pPr lvl="1">
              <a:lnSpc>
                <a:spcPct val="150000"/>
              </a:lnSpc>
              <a:spcBef>
                <a:spcPts val="0"/>
              </a:spcBef>
            </a:pPr>
            <a:r>
              <a:rPr lang="pt-BR" dirty="0"/>
              <a:t>Direito humano, vinculado diretamente à liberdade de expressão e, portanto, às democracias como forma de governo. </a:t>
            </a:r>
          </a:p>
          <a:p>
            <a:pPr>
              <a:lnSpc>
                <a:spcPct val="150000"/>
              </a:lnSpc>
              <a:spcBef>
                <a:spcPts val="0"/>
              </a:spcBef>
            </a:pPr>
            <a:r>
              <a:rPr lang="pt-BR" dirty="0"/>
              <a:t>Constituição Federal Brasileira de 1988: </a:t>
            </a:r>
          </a:p>
          <a:p>
            <a:pPr lvl="1">
              <a:lnSpc>
                <a:spcPct val="150000"/>
              </a:lnSpc>
              <a:spcBef>
                <a:spcPts val="0"/>
              </a:spcBef>
            </a:pPr>
            <a:r>
              <a:rPr lang="pt-BR" dirty="0"/>
              <a:t>Entre os direitos do cidadão: acesso à informação, </a:t>
            </a:r>
          </a:p>
          <a:p>
            <a:pPr lvl="1">
              <a:lnSpc>
                <a:spcPct val="150000"/>
              </a:lnSpc>
              <a:spcBef>
                <a:spcPts val="0"/>
              </a:spcBef>
            </a:pPr>
            <a:r>
              <a:rPr lang="pt-BR" dirty="0"/>
              <a:t>Direito a receber, dos órgãos públicos, as informações de seu interesse, particular ou coletivo, que devem ser prestadas nos prazos que a lei determinar.</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9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50B20-1F7E-4397-A0EA-7941FD03902E}"/>
              </a:ext>
            </a:extLst>
          </p:cNvPr>
          <p:cNvSpPr>
            <a:spLocks noGrp="1"/>
          </p:cNvSpPr>
          <p:nvPr>
            <p:ph type="title"/>
          </p:nvPr>
        </p:nvSpPr>
        <p:spPr/>
        <p:txBody>
          <a:bodyPr/>
          <a:lstStyle/>
          <a:p>
            <a:r>
              <a:rPr lang="pt-BR" dirty="0"/>
              <a:t>Ministrante quem é? </a:t>
            </a:r>
          </a:p>
        </p:txBody>
      </p:sp>
      <p:sp>
        <p:nvSpPr>
          <p:cNvPr id="3" name="Espaço Reservado para Conteúdo 2">
            <a:extLst>
              <a:ext uri="{FF2B5EF4-FFF2-40B4-BE49-F238E27FC236}">
                <a16:creationId xmlns:a16="http://schemas.microsoft.com/office/drawing/2014/main" id="{302069F1-EBB2-47C8-88BE-91CAD905B0FC}"/>
              </a:ext>
            </a:extLst>
          </p:cNvPr>
          <p:cNvSpPr>
            <a:spLocks noGrp="1"/>
          </p:cNvSpPr>
          <p:nvPr>
            <p:ph idx="1"/>
          </p:nvPr>
        </p:nvSpPr>
        <p:spPr/>
        <p:txBody>
          <a:bodyPr>
            <a:normAutofit/>
          </a:bodyPr>
          <a:lstStyle/>
          <a:p>
            <a:r>
              <a:rPr lang="pt-BR" dirty="0"/>
              <a:t>Economista e doutora em Economia Aplicada pela USP.</a:t>
            </a:r>
          </a:p>
          <a:p>
            <a:r>
              <a:rPr lang="pt-BR" dirty="0"/>
              <a:t>Docente do Instituto de Ciências Sociais Aplicadas (ICSA) – Campus Varginha</a:t>
            </a:r>
          </a:p>
          <a:p>
            <a:r>
              <a:rPr lang="pt-BR" dirty="0"/>
              <a:t>Atualmente:</a:t>
            </a:r>
          </a:p>
          <a:p>
            <a:pPr lvl="1"/>
            <a:r>
              <a:rPr lang="pt-BR" dirty="0"/>
              <a:t>Ouvidora</a:t>
            </a:r>
          </a:p>
          <a:p>
            <a:pPr lvl="1"/>
            <a:r>
              <a:rPr lang="pt-BR" dirty="0"/>
              <a:t>Autoridade de monitoramento da Lei de Acesso à Informação (LAI)</a:t>
            </a:r>
          </a:p>
          <a:p>
            <a:pPr lvl="1"/>
            <a:r>
              <a:rPr lang="pt-BR" dirty="0"/>
              <a:t>Gestora do Serviço de Informação ao Cidadão (SIC)</a:t>
            </a:r>
          </a:p>
          <a:p>
            <a:pPr lvl="1"/>
            <a:r>
              <a:rPr lang="pt-BR" dirty="0"/>
              <a:t>Presidente da comissão responsável pela elaboração e acompanhamento do "Plano de Dados Abertos da UNIFAL-MG</a:t>
            </a:r>
          </a:p>
          <a:p>
            <a:pPr lvl="1"/>
            <a:r>
              <a:rPr lang="pt-BR" dirty="0"/>
              <a:t>Presidente da comissão multidisciplinar para análise da Lei nº 13.709/2018 (LGPD)</a:t>
            </a:r>
          </a:p>
          <a:p>
            <a:pPr lvl="1"/>
            <a:r>
              <a:rPr lang="pt-BR" dirty="0"/>
              <a:t>Encarregada pelo Tratamento de Dados Pessoais (Art. 41 da LGPD)</a:t>
            </a:r>
          </a:p>
        </p:txBody>
      </p:sp>
    </p:spTree>
    <p:extLst>
      <p:ext uri="{BB962C8B-B14F-4D97-AF65-F5344CB8AC3E}">
        <p14:creationId xmlns:p14="http://schemas.microsoft.com/office/powerpoint/2010/main" val="25143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Lei de Acesso à Informação (LAI)</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nSpc>
                <a:spcPct val="150000"/>
              </a:lnSpc>
              <a:spcBef>
                <a:spcPts val="0"/>
              </a:spcBef>
            </a:pPr>
            <a:r>
              <a:rPr lang="pt-BR" dirty="0"/>
              <a:t>Até 2012: </a:t>
            </a:r>
            <a:r>
              <a:rPr lang="pt-BR" dirty="0">
                <a:hlinkClick r:id="rId2"/>
              </a:rPr>
              <a:t>Lei nº 11.111/2005</a:t>
            </a:r>
            <a:r>
              <a:rPr lang="pt-BR" dirty="0"/>
              <a:t>. </a:t>
            </a:r>
          </a:p>
          <a:p>
            <a:pPr lvl="1">
              <a:lnSpc>
                <a:spcPct val="150000"/>
              </a:lnSpc>
              <a:spcBef>
                <a:spcPts val="0"/>
              </a:spcBef>
            </a:pPr>
            <a:r>
              <a:rPr lang="pt-BR" dirty="0"/>
              <a:t>Não tinha a publicidade como pilar básico, mas o sigilo como regra. </a:t>
            </a:r>
          </a:p>
          <a:p>
            <a:pPr>
              <a:lnSpc>
                <a:spcPct val="150000"/>
              </a:lnSpc>
              <a:spcBef>
                <a:spcPts val="0"/>
              </a:spcBef>
            </a:pPr>
            <a:r>
              <a:rPr lang="pt-BR" dirty="0"/>
              <a:t>18/11/2011: promulgação da </a:t>
            </a:r>
            <a:r>
              <a:rPr lang="pt-BR" dirty="0">
                <a:hlinkClick r:id="rId3"/>
              </a:rPr>
              <a:t>Lei de Acesso à Informação (LAI)</a:t>
            </a:r>
            <a:r>
              <a:rPr lang="pt-BR" dirty="0"/>
              <a:t> e com prazo de seis meses para sua entrada em vigor. </a:t>
            </a:r>
          </a:p>
          <a:p>
            <a:pPr>
              <a:lnSpc>
                <a:spcPct val="150000"/>
              </a:lnSpc>
              <a:spcBef>
                <a:spcPts val="0"/>
              </a:spcBef>
            </a:pPr>
            <a:r>
              <a:rPr lang="pt-BR" dirty="0"/>
              <a:t>16/05/2012: lei passou a estar vigente e foi regulamentada no Poder Executivo Federal, por meio do Decreto nº 7.724/2012.</a:t>
            </a:r>
          </a:p>
          <a:p>
            <a:pPr>
              <a:lnSpc>
                <a:spcPct val="150000"/>
              </a:lnSpc>
              <a:spcBef>
                <a:spcPts val="0"/>
              </a:spcBef>
            </a:pPr>
            <a:r>
              <a:rPr lang="pt-BR" dirty="0"/>
              <a:t>LAI: Artigo 3º, inciso I: a publicidade é a regra geral a ser observada e o sigilo, a exceção.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1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Lei de Acesso à Informação (LAI)</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nSpc>
                <a:spcPct val="150000"/>
              </a:lnSpc>
              <a:spcBef>
                <a:spcPts val="0"/>
              </a:spcBef>
              <a:spcAft>
                <a:spcPts val="600"/>
              </a:spcAft>
            </a:pPr>
            <a:r>
              <a:rPr lang="pt-BR" dirty="0"/>
              <a:t>Ministério da Transparência, Fiscalização e Controladoria-Geral da União (CGU) é o órgão responsável pelo:</a:t>
            </a:r>
          </a:p>
          <a:p>
            <a:pPr lvl="1">
              <a:lnSpc>
                <a:spcPct val="150000"/>
              </a:lnSpc>
              <a:spcBef>
                <a:spcPts val="0"/>
              </a:spcBef>
              <a:spcAft>
                <a:spcPts val="600"/>
              </a:spcAft>
            </a:pPr>
            <a:r>
              <a:rPr lang="pt-BR" dirty="0"/>
              <a:t>Monitoramento da aplicação da LAI no âmbito da Administração Pública Federal;</a:t>
            </a:r>
          </a:p>
          <a:p>
            <a:pPr lvl="1">
              <a:lnSpc>
                <a:spcPct val="150000"/>
              </a:lnSpc>
              <a:spcBef>
                <a:spcPts val="0"/>
              </a:spcBef>
              <a:spcAft>
                <a:spcPts val="600"/>
              </a:spcAft>
            </a:pPr>
            <a:r>
              <a:rPr lang="pt-BR" dirty="0"/>
              <a:t>Treinamento de agentes públicos no desenvolvimento de boas práticas de transparência; </a:t>
            </a:r>
          </a:p>
          <a:p>
            <a:pPr lvl="1">
              <a:lnSpc>
                <a:spcPct val="150000"/>
              </a:lnSpc>
              <a:spcBef>
                <a:spcPts val="0"/>
              </a:spcBef>
              <a:spcAft>
                <a:spcPts val="600"/>
              </a:spcAft>
            </a:pPr>
            <a:r>
              <a:rPr lang="pt-BR" dirty="0"/>
              <a:t>Fomento à cultura de transparência e à conscientização do direito fundamental de acesso à informação;</a:t>
            </a:r>
          </a:p>
          <a:p>
            <a:pPr lvl="1">
              <a:lnSpc>
                <a:spcPct val="150000"/>
              </a:lnSpc>
              <a:spcBef>
                <a:spcPts val="0"/>
              </a:spcBef>
              <a:spcAft>
                <a:spcPts val="600"/>
              </a:spcAft>
            </a:pPr>
            <a:r>
              <a:rPr lang="pt-BR" dirty="0"/>
              <a:t>Instância recursal responsável por avaliar as negativas de acesso à informação.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1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ctrTitle"/>
          </p:nvPr>
        </p:nvSpPr>
        <p:spPr/>
        <p:txBody>
          <a:bodyPr/>
          <a:lstStyle/>
          <a:p>
            <a:r>
              <a:rPr lang="pt-BR" dirty="0"/>
              <a:t>Pedidos de acesso à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type="subTitle" idx="1"/>
          </p:nvPr>
        </p:nvSpPr>
        <p:spPr>
          <a:xfrm>
            <a:off x="897570" y="5372756"/>
            <a:ext cx="7891272" cy="1069848"/>
          </a:xfrm>
        </p:spPr>
        <p:txBody>
          <a:bodyPr/>
          <a:lstStyle/>
          <a:p>
            <a:r>
              <a:rPr lang="pt-BR" dirty="0"/>
              <a:t>Profa. Dra. Kellen Rocha de Souza</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28" y="4762537"/>
            <a:ext cx="3041657" cy="159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04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pPr algn="ctr"/>
            <a:r>
              <a:rPr lang="pt-BR" dirty="0"/>
              <a:t>O que é um Pedido de acesso à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464904"/>
            <a:ext cx="10058400" cy="3707296"/>
          </a:xfrm>
        </p:spPr>
        <p:txBody>
          <a:bodyPr>
            <a:normAutofit/>
          </a:bodyPr>
          <a:lstStyle/>
          <a:p>
            <a:pPr lvl="1" algn="just">
              <a:lnSpc>
                <a:spcPct val="150000"/>
              </a:lnSpc>
            </a:pPr>
            <a:r>
              <a:rPr lang="pt-BR" sz="2400" dirty="0"/>
              <a:t>É uma demanda direcionada aos órgãos e entidades da Administração Pública, realizada por qualquer pessoa, física ou jurídica (como empresas e associações civis, por exemplo), que tenha como objeto um dado ou informação. </a:t>
            </a:r>
          </a:p>
          <a:p>
            <a:pPr lvl="1" algn="just">
              <a:lnSpc>
                <a:spcPct val="150000"/>
              </a:lnSpc>
            </a:pPr>
            <a:r>
              <a:rPr lang="pt-BR" sz="2400" u="sng" dirty="0"/>
              <a:t>Objetivo do cidadão</a:t>
            </a:r>
            <a:r>
              <a:rPr lang="pt-BR" sz="2400" dirty="0"/>
              <a:t>: </a:t>
            </a:r>
          </a:p>
          <a:p>
            <a:pPr lvl="2" algn="just">
              <a:lnSpc>
                <a:spcPct val="150000"/>
              </a:lnSpc>
            </a:pPr>
            <a:r>
              <a:rPr lang="pt-BR" sz="2200" dirty="0"/>
              <a:t>Acessar dado ou informação que esteja sob a posse da Administração.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8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Pedidos de acesso à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ln w="0"/>
                <a:solidFill>
                  <a:schemeClr val="accent1"/>
                </a:solidFill>
                <a:effectLst>
                  <a:outerShdw blurRad="38100" dist="25400" dir="5400000" algn="ctr" rotWithShape="0">
                    <a:srgbClr val="6E747A">
                      <a:alpha val="43000"/>
                    </a:srgbClr>
                  </a:outerShdw>
                </a:effectLst>
              </a:rPr>
              <a:t>Importante!</a:t>
            </a:r>
          </a:p>
          <a:p>
            <a:pPr algn="just">
              <a:lnSpc>
                <a:spcPct val="150000"/>
              </a:lnSpc>
            </a:pPr>
            <a:r>
              <a:rPr lang="pt-BR" dirty="0"/>
              <a:t>LAI: vedação de quaisquer exigências relativas aos motivos determinantes da solicitação de informações!</a:t>
            </a:r>
          </a:p>
          <a:p>
            <a:pPr algn="just">
              <a:lnSpc>
                <a:spcPct val="150000"/>
              </a:lnSpc>
            </a:pPr>
            <a:r>
              <a:rPr lang="pt-BR" dirty="0"/>
              <a:t>Cidadão não precisa explicar a razão do seu pedido ou dizer o que fará com a informação. </a:t>
            </a:r>
          </a:p>
          <a:p>
            <a:pPr algn="just">
              <a:lnSpc>
                <a:spcPct val="150000"/>
              </a:lnSpc>
            </a:pPr>
            <a:r>
              <a:rPr lang="pt-BR" dirty="0"/>
              <a:t>Pedir é seu direito, não importa o porquê. </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3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Pedidos de acesso à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b="0" i="0" dirty="0">
                <a:solidFill>
                  <a:srgbClr val="000000"/>
                </a:solidFill>
                <a:effectLst/>
              </a:rPr>
              <a:t>LAI: Art. 10. Qualquer interessado poderá apresentar pedido de acesso a informações aos órgãos e entidades referidos no art. 1º desta Lei, por qualquer meio legítimo, devendo o pedido conter a identificação do requerente e a especificação da informação requerida.</a:t>
            </a:r>
          </a:p>
          <a:p>
            <a:pPr lvl="1" algn="just">
              <a:lnSpc>
                <a:spcPct val="150000"/>
              </a:lnSpc>
            </a:pPr>
            <a:r>
              <a:rPr lang="pt-BR" dirty="0"/>
              <a:t>§ 3º São vedadas quaisquer exigências relativas aos motivos determinantes da solicitação de informações de interesse público.</a:t>
            </a:r>
          </a:p>
          <a:p>
            <a:pPr algn="just">
              <a:lnSpc>
                <a:spcPct val="150000"/>
              </a:lnSpc>
            </a:pPr>
            <a:r>
              <a:rPr lang="pt-BR" dirty="0"/>
              <a:t>Decreto nº 7.724/2012: </a:t>
            </a:r>
            <a:r>
              <a:rPr lang="pt-BR" b="0" i="0" dirty="0">
                <a:solidFill>
                  <a:srgbClr val="000000"/>
                </a:solidFill>
                <a:effectLst/>
              </a:rPr>
              <a:t>Art. 14. São vedadas exigências relativas aos motivos do pedido de acesso à informação.</a:t>
            </a:r>
            <a:endParaRPr lang="pt-BR" dirty="0"/>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8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t>Art. 4º Para os efeitos desta Lei, considera-se: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a 5">
            <a:extLst>
              <a:ext uri="{FF2B5EF4-FFF2-40B4-BE49-F238E27FC236}">
                <a16:creationId xmlns:a16="http://schemas.microsoft.com/office/drawing/2014/main" id="{D52010B9-2E0E-417A-B8F5-6A75D3C539D0}"/>
              </a:ext>
            </a:extLst>
          </p:cNvPr>
          <p:cNvGraphicFramePr>
            <a:graphicFrameLocks noGrp="1"/>
          </p:cNvGraphicFramePr>
          <p:nvPr>
            <p:extLst>
              <p:ext uri="{D42A27DB-BD31-4B8C-83A1-F6EECF244321}">
                <p14:modId xmlns:p14="http://schemas.microsoft.com/office/powerpoint/2010/main" val="1233163831"/>
              </p:ext>
            </p:extLst>
          </p:nvPr>
        </p:nvGraphicFramePr>
        <p:xfrm>
          <a:off x="1010743" y="2816308"/>
          <a:ext cx="10300517" cy="3210560"/>
        </p:xfrm>
        <a:graphic>
          <a:graphicData uri="http://schemas.openxmlformats.org/drawingml/2006/table">
            <a:tbl>
              <a:tblPr firstRow="1" bandRow="1">
                <a:tableStyleId>{5C22544A-7EE6-4342-B048-85BDC9FD1C3A}</a:tableStyleId>
              </a:tblPr>
              <a:tblGrid>
                <a:gridCol w="2650436">
                  <a:extLst>
                    <a:ext uri="{9D8B030D-6E8A-4147-A177-3AD203B41FA5}">
                      <a16:colId xmlns:a16="http://schemas.microsoft.com/office/drawing/2014/main" val="382304068"/>
                    </a:ext>
                  </a:extLst>
                </a:gridCol>
                <a:gridCol w="7650081">
                  <a:extLst>
                    <a:ext uri="{9D8B030D-6E8A-4147-A177-3AD203B41FA5}">
                      <a16:colId xmlns:a16="http://schemas.microsoft.com/office/drawing/2014/main" val="2872082026"/>
                    </a:ext>
                  </a:extLst>
                </a:gridCol>
              </a:tblGrid>
              <a:tr h="370840">
                <a:tc>
                  <a:txBody>
                    <a:bodyPr/>
                    <a:lstStyle/>
                    <a:p>
                      <a:pPr algn="just">
                        <a:spcAft>
                          <a:spcPts val="600"/>
                        </a:spcAft>
                      </a:pPr>
                      <a:r>
                        <a:rPr lang="pt-BR" sz="1800" dirty="0"/>
                        <a:t>Conceito</a:t>
                      </a:r>
                    </a:p>
                  </a:txBody>
                  <a:tcPr anchor="ctr"/>
                </a:tc>
                <a:tc>
                  <a:txBody>
                    <a:bodyPr/>
                    <a:lstStyle/>
                    <a:p>
                      <a:pPr algn="just">
                        <a:spcAft>
                          <a:spcPts val="600"/>
                        </a:spcAft>
                      </a:pPr>
                      <a:r>
                        <a:rPr lang="pt-BR" sz="1800" dirty="0"/>
                        <a:t>Descrição</a:t>
                      </a:r>
                    </a:p>
                  </a:txBody>
                  <a:tcPr anchor="ctr"/>
                </a:tc>
                <a:extLst>
                  <a:ext uri="{0D108BD9-81ED-4DB2-BD59-A6C34878D82A}">
                    <a16:rowId xmlns:a16="http://schemas.microsoft.com/office/drawing/2014/main" val="2189618583"/>
                  </a:ext>
                </a:extLst>
              </a:tr>
              <a:tr h="370840">
                <a:tc>
                  <a:txBody>
                    <a:bodyPr/>
                    <a:lstStyle/>
                    <a:p>
                      <a:pPr algn="just">
                        <a:spcAft>
                          <a:spcPts val="600"/>
                        </a:spcAft>
                      </a:pPr>
                      <a:r>
                        <a:rPr lang="pt-BR" sz="1800" dirty="0"/>
                        <a:t>Informação</a:t>
                      </a:r>
                    </a:p>
                  </a:txBody>
                  <a:tcPr anchor="ctr"/>
                </a:tc>
                <a:tc>
                  <a:txBody>
                    <a:bodyPr/>
                    <a:lstStyle/>
                    <a:p>
                      <a:pPr algn="just">
                        <a:spcAft>
                          <a:spcPts val="600"/>
                        </a:spcAft>
                      </a:pPr>
                      <a:r>
                        <a:rPr lang="pt-BR" sz="1800" dirty="0"/>
                        <a:t>Dados, processados ou não, que podem ser utilizados para produção e transmissão de conhecimento, contidos em qualquer meio, suporte ou formato</a:t>
                      </a:r>
                    </a:p>
                  </a:txBody>
                  <a:tcPr anchor="ctr"/>
                </a:tc>
                <a:extLst>
                  <a:ext uri="{0D108BD9-81ED-4DB2-BD59-A6C34878D82A}">
                    <a16:rowId xmlns:a16="http://schemas.microsoft.com/office/drawing/2014/main" val="38894819"/>
                  </a:ext>
                </a:extLst>
              </a:tr>
              <a:tr h="370840">
                <a:tc>
                  <a:txBody>
                    <a:bodyPr/>
                    <a:lstStyle/>
                    <a:p>
                      <a:pPr algn="just">
                        <a:spcAft>
                          <a:spcPts val="600"/>
                        </a:spcAft>
                      </a:pPr>
                      <a:r>
                        <a:rPr lang="pt-BR" sz="1800" dirty="0"/>
                        <a:t>Documento</a:t>
                      </a:r>
                    </a:p>
                  </a:txBody>
                  <a:tcPr anchor="ctr"/>
                </a:tc>
                <a:tc>
                  <a:txBody>
                    <a:bodyPr/>
                    <a:lstStyle/>
                    <a:p>
                      <a:pPr algn="just">
                        <a:spcAft>
                          <a:spcPts val="600"/>
                        </a:spcAft>
                      </a:pPr>
                      <a:r>
                        <a:rPr lang="pt-BR" sz="1800" dirty="0"/>
                        <a:t>Unidade de registro de informações, qualquer que seja o suporte ou formato</a:t>
                      </a:r>
                    </a:p>
                  </a:txBody>
                  <a:tcPr anchor="ctr"/>
                </a:tc>
                <a:extLst>
                  <a:ext uri="{0D108BD9-81ED-4DB2-BD59-A6C34878D82A}">
                    <a16:rowId xmlns:a16="http://schemas.microsoft.com/office/drawing/2014/main" val="3427969985"/>
                  </a:ext>
                </a:extLst>
              </a:tr>
              <a:tr h="370840">
                <a:tc>
                  <a:txBody>
                    <a:bodyPr/>
                    <a:lstStyle/>
                    <a:p>
                      <a:pPr algn="just">
                        <a:spcAft>
                          <a:spcPts val="600"/>
                        </a:spcAft>
                      </a:pPr>
                      <a:r>
                        <a:rPr lang="pt-BR" sz="1800" dirty="0"/>
                        <a:t>Informação sigilosa</a:t>
                      </a:r>
                    </a:p>
                  </a:txBody>
                  <a:tcPr anchor="ct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pt-BR" sz="1800" dirty="0"/>
                        <a:t>Aquela submetida temporariamente à restrição de acesso público em razão de sua imprescindibilidade para a segurança da sociedade e do Estado</a:t>
                      </a:r>
                    </a:p>
                  </a:txBody>
                  <a:tcPr anchor="ctr"/>
                </a:tc>
                <a:extLst>
                  <a:ext uri="{0D108BD9-81ED-4DB2-BD59-A6C34878D82A}">
                    <a16:rowId xmlns:a16="http://schemas.microsoft.com/office/drawing/2014/main" val="1034934191"/>
                  </a:ext>
                </a:extLst>
              </a:tr>
              <a:tr h="370840">
                <a:tc>
                  <a:txBody>
                    <a:bodyPr/>
                    <a:lstStyle/>
                    <a:p>
                      <a:pPr algn="just">
                        <a:spcAft>
                          <a:spcPts val="600"/>
                        </a:spcAft>
                      </a:pPr>
                      <a:r>
                        <a:rPr lang="pt-BR" sz="1800" dirty="0"/>
                        <a:t>Informação pessoal</a:t>
                      </a:r>
                    </a:p>
                  </a:txBody>
                  <a:tcPr anchor="ctr"/>
                </a:tc>
                <a:tc>
                  <a:txBody>
                    <a:bodyPr/>
                    <a:lstStyle/>
                    <a:p>
                      <a:pPr algn="just">
                        <a:spcAft>
                          <a:spcPts val="600"/>
                        </a:spcAft>
                      </a:pPr>
                      <a:r>
                        <a:rPr lang="pt-BR" sz="1800" dirty="0"/>
                        <a:t>Aquela relacionada à pessoa natural identificada ou identificável</a:t>
                      </a:r>
                    </a:p>
                  </a:txBody>
                  <a:tcPr anchor="ctr"/>
                </a:tc>
                <a:extLst>
                  <a:ext uri="{0D108BD9-81ED-4DB2-BD59-A6C34878D82A}">
                    <a16:rowId xmlns:a16="http://schemas.microsoft.com/office/drawing/2014/main" val="957164363"/>
                  </a:ext>
                </a:extLst>
              </a:tr>
            </a:tbl>
          </a:graphicData>
        </a:graphic>
      </p:graphicFrame>
    </p:spTree>
    <p:extLst>
      <p:ext uri="{BB962C8B-B14F-4D97-AF65-F5344CB8AC3E}">
        <p14:creationId xmlns:p14="http://schemas.microsoft.com/office/powerpoint/2010/main" val="3844436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informação?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t>Secretaria de Tecnologia da Informação do Ministério do Planejamento, Desenvolvimento e Gestão (STI/MP):</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a 5">
            <a:extLst>
              <a:ext uri="{FF2B5EF4-FFF2-40B4-BE49-F238E27FC236}">
                <a16:creationId xmlns:a16="http://schemas.microsoft.com/office/drawing/2014/main" id="{D6302DA2-E546-41CA-9218-BC63494E6FAE}"/>
              </a:ext>
            </a:extLst>
          </p:cNvPr>
          <p:cNvGraphicFramePr>
            <a:graphicFrameLocks noGrp="1"/>
          </p:cNvGraphicFramePr>
          <p:nvPr>
            <p:extLst>
              <p:ext uri="{D42A27DB-BD31-4B8C-83A1-F6EECF244321}">
                <p14:modId xmlns:p14="http://schemas.microsoft.com/office/powerpoint/2010/main" val="1547497832"/>
              </p:ext>
            </p:extLst>
          </p:nvPr>
        </p:nvGraphicFramePr>
        <p:xfrm>
          <a:off x="1250120" y="3429000"/>
          <a:ext cx="9872032" cy="2804160"/>
        </p:xfrm>
        <a:graphic>
          <a:graphicData uri="http://schemas.openxmlformats.org/drawingml/2006/table">
            <a:tbl>
              <a:tblPr firstRow="1" bandRow="1">
                <a:tableStyleId>{5C22544A-7EE6-4342-B048-85BDC9FD1C3A}</a:tableStyleId>
              </a:tblPr>
              <a:tblGrid>
                <a:gridCol w="2441183">
                  <a:extLst>
                    <a:ext uri="{9D8B030D-6E8A-4147-A177-3AD203B41FA5}">
                      <a16:colId xmlns:a16="http://schemas.microsoft.com/office/drawing/2014/main" val="302544141"/>
                    </a:ext>
                  </a:extLst>
                </a:gridCol>
                <a:gridCol w="7430849">
                  <a:extLst>
                    <a:ext uri="{9D8B030D-6E8A-4147-A177-3AD203B41FA5}">
                      <a16:colId xmlns:a16="http://schemas.microsoft.com/office/drawing/2014/main" val="2912314813"/>
                    </a:ext>
                  </a:extLst>
                </a:gridCol>
              </a:tblGrid>
              <a:tr h="370840">
                <a:tc>
                  <a:txBody>
                    <a:bodyPr/>
                    <a:lstStyle/>
                    <a:p>
                      <a:r>
                        <a:rPr lang="pt-BR" sz="2000" dirty="0"/>
                        <a:t>Conceito </a:t>
                      </a:r>
                    </a:p>
                  </a:txBody>
                  <a:tcPr anchor="ctr"/>
                </a:tc>
                <a:tc>
                  <a:txBody>
                    <a:bodyPr/>
                    <a:lstStyle/>
                    <a:p>
                      <a:r>
                        <a:rPr lang="pt-BR" sz="2000" dirty="0"/>
                        <a:t>Descrição</a:t>
                      </a:r>
                    </a:p>
                  </a:txBody>
                  <a:tcPr anchor="ctr"/>
                </a:tc>
                <a:extLst>
                  <a:ext uri="{0D108BD9-81ED-4DB2-BD59-A6C34878D82A}">
                    <a16:rowId xmlns:a16="http://schemas.microsoft.com/office/drawing/2014/main" val="3600730641"/>
                  </a:ext>
                </a:extLst>
              </a:tr>
              <a:tr h="370840">
                <a:tc>
                  <a:txBody>
                    <a:bodyPr/>
                    <a:lstStyle/>
                    <a:p>
                      <a:r>
                        <a:rPr lang="pt-BR" sz="2000" dirty="0"/>
                        <a:t>Dado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Sequência de símbolos ou valores, representados em algum meio, produzidos como resultado de um processo natural ou artificial</a:t>
                      </a:r>
                    </a:p>
                  </a:txBody>
                  <a:tcPr anchor="ctr"/>
                </a:tc>
                <a:extLst>
                  <a:ext uri="{0D108BD9-81ED-4DB2-BD59-A6C34878D82A}">
                    <a16:rowId xmlns:a16="http://schemas.microsoft.com/office/drawing/2014/main" val="800703245"/>
                  </a:ext>
                </a:extLst>
              </a:tr>
              <a:tr h="370840">
                <a:tc>
                  <a:txBody>
                    <a:bodyPr/>
                    <a:lstStyle/>
                    <a:p>
                      <a:r>
                        <a:rPr lang="pt-BR" sz="2000" dirty="0"/>
                        <a:t>Informação</a:t>
                      </a:r>
                    </a:p>
                  </a:txBody>
                  <a:tcPr anchor="ctr"/>
                </a:tc>
                <a:tc>
                  <a:txBody>
                    <a:bodyPr/>
                    <a:lstStyle/>
                    <a:p>
                      <a:r>
                        <a:rPr lang="pt-BR" sz="2000" dirty="0"/>
                        <a:t>Conjunto de dados organizados de tal forma que tenham valor ou significado em algum contexto</a:t>
                      </a:r>
                    </a:p>
                  </a:txBody>
                  <a:tcPr anchor="ctr"/>
                </a:tc>
                <a:extLst>
                  <a:ext uri="{0D108BD9-81ED-4DB2-BD59-A6C34878D82A}">
                    <a16:rowId xmlns:a16="http://schemas.microsoft.com/office/drawing/2014/main" val="777942713"/>
                  </a:ext>
                </a:extLst>
              </a:tr>
              <a:tr h="370840">
                <a:tc>
                  <a:txBody>
                    <a:bodyPr/>
                    <a:lstStyle/>
                    <a:p>
                      <a:r>
                        <a:rPr lang="pt-BR" sz="2000" dirty="0"/>
                        <a:t>Dado público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Qualquer dado gerado ou sob a guarda governamental que não tenha o seu acesso restrito por legislação específica</a:t>
                      </a:r>
                    </a:p>
                  </a:txBody>
                  <a:tcPr anchor="ctr"/>
                </a:tc>
                <a:extLst>
                  <a:ext uri="{0D108BD9-81ED-4DB2-BD59-A6C34878D82A}">
                    <a16:rowId xmlns:a16="http://schemas.microsoft.com/office/drawing/2014/main" val="2834773623"/>
                  </a:ext>
                </a:extLst>
              </a:tr>
            </a:tbl>
          </a:graphicData>
        </a:graphic>
      </p:graphicFrame>
    </p:spTree>
    <p:extLst>
      <p:ext uri="{BB962C8B-B14F-4D97-AF65-F5344CB8AC3E}">
        <p14:creationId xmlns:p14="http://schemas.microsoft.com/office/powerpoint/2010/main" val="305650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informação?</a:t>
            </a:r>
          </a:p>
        </p:txBody>
      </p:sp>
      <p:pic>
        <p:nvPicPr>
          <p:cNvPr id="6" name="Espaço Reservado para Conteúdo 5">
            <a:extLst>
              <a:ext uri="{FF2B5EF4-FFF2-40B4-BE49-F238E27FC236}">
                <a16:creationId xmlns:a16="http://schemas.microsoft.com/office/drawing/2014/main" id="{6675B382-128E-4175-88FD-DDC28DC9AE8E}"/>
              </a:ext>
            </a:extLst>
          </p:cNvPr>
          <p:cNvPicPr>
            <a:picLocks noGrp="1" noChangeAspect="1"/>
          </p:cNvPicPr>
          <p:nvPr>
            <p:ph idx="1"/>
          </p:nvPr>
        </p:nvPicPr>
        <p:blipFill rotWithShape="1">
          <a:blip r:embed="rId2"/>
          <a:srcRect l="27339" t="30379" r="32116" b="24954"/>
          <a:stretch/>
        </p:blipFill>
        <p:spPr>
          <a:xfrm>
            <a:off x="2226364" y="1817877"/>
            <a:ext cx="7354957" cy="4555491"/>
          </a:xfrm>
        </p:spPr>
      </p:pic>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57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51230" cy="1609344"/>
          </a:xfrm>
        </p:spPr>
        <p:txBody>
          <a:bodyPr/>
          <a:lstStyle/>
          <a:p>
            <a:pPr algn="ctr"/>
            <a:r>
              <a:rPr lang="pt-BR" dirty="0"/>
              <a:t>O que </a:t>
            </a:r>
            <a:r>
              <a:rPr lang="pt-BR" u="sng" dirty="0"/>
              <a:t>não</a:t>
            </a:r>
            <a:r>
              <a:rPr lang="pt-BR" dirty="0"/>
              <a:t> é um Pedido de acesso à informação?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AB20521E-7A20-46C1-B4A9-A53ACFAB3784}"/>
              </a:ext>
            </a:extLst>
          </p:cNvPr>
          <p:cNvGraphicFramePr/>
          <p:nvPr>
            <p:extLst>
              <p:ext uri="{D42A27DB-BD31-4B8C-83A1-F6EECF244321}">
                <p14:modId xmlns:p14="http://schemas.microsoft.com/office/powerpoint/2010/main" val="1753350894"/>
              </p:ext>
            </p:extLst>
          </p:nvPr>
        </p:nvGraphicFramePr>
        <p:xfrm>
          <a:off x="1230410" y="2238823"/>
          <a:ext cx="9731180" cy="394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75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92A98-C847-494C-9AE2-9B4137C77B09}"/>
              </a:ext>
            </a:extLst>
          </p:cNvPr>
          <p:cNvSpPr>
            <a:spLocks noGrp="1"/>
          </p:cNvSpPr>
          <p:nvPr>
            <p:ph type="title"/>
          </p:nvPr>
        </p:nvSpPr>
        <p:spPr/>
        <p:txBody>
          <a:bodyPr/>
          <a:lstStyle/>
          <a:p>
            <a:r>
              <a:rPr lang="pt-BR" dirty="0"/>
              <a:t>Conteúdo do curso</a:t>
            </a:r>
          </a:p>
        </p:txBody>
      </p:sp>
      <p:sp>
        <p:nvSpPr>
          <p:cNvPr id="3" name="Espaço Reservado para Conteúdo 2">
            <a:extLst>
              <a:ext uri="{FF2B5EF4-FFF2-40B4-BE49-F238E27FC236}">
                <a16:creationId xmlns:a16="http://schemas.microsoft.com/office/drawing/2014/main" id="{3C5CC4CD-D369-4BD4-9CCF-AEAD1D546309}"/>
              </a:ext>
            </a:extLst>
          </p:cNvPr>
          <p:cNvSpPr>
            <a:spLocks noGrp="1"/>
          </p:cNvSpPr>
          <p:nvPr>
            <p:ph idx="1"/>
          </p:nvPr>
        </p:nvSpPr>
        <p:spPr/>
        <p:txBody>
          <a:bodyPr>
            <a:normAutofit/>
          </a:bodyPr>
          <a:lstStyle/>
          <a:p>
            <a:pPr>
              <a:lnSpc>
                <a:spcPct val="150000"/>
              </a:lnSpc>
            </a:pPr>
            <a:r>
              <a:rPr lang="pt-BR" dirty="0"/>
              <a:t>Apresentação do conceito de transparência </a:t>
            </a:r>
          </a:p>
          <a:p>
            <a:pPr>
              <a:lnSpc>
                <a:spcPct val="150000"/>
              </a:lnSpc>
            </a:pPr>
            <a:r>
              <a:rPr lang="pt-BR" dirty="0"/>
              <a:t>Lei de Acesso à Informação</a:t>
            </a:r>
          </a:p>
          <a:p>
            <a:pPr>
              <a:lnSpc>
                <a:spcPct val="150000"/>
              </a:lnSpc>
            </a:pPr>
            <a:r>
              <a:rPr lang="pt-BR" dirty="0"/>
              <a:t>Portais online</a:t>
            </a:r>
          </a:p>
          <a:p>
            <a:pPr>
              <a:lnSpc>
                <a:spcPct val="150000"/>
              </a:lnSpc>
            </a:pPr>
            <a:r>
              <a:rPr lang="pt-BR" dirty="0"/>
              <a:t>Pedidos de Acesso à Informação e a Plataforma Fala.BR</a:t>
            </a:r>
          </a:p>
          <a:p>
            <a:pPr>
              <a:lnSpc>
                <a:spcPct val="150000"/>
              </a:lnSpc>
            </a:pPr>
            <a:r>
              <a:rPr lang="pt-BR" dirty="0"/>
              <a:t>Dados Abertos</a:t>
            </a:r>
          </a:p>
          <a:p>
            <a:pPr>
              <a:lnSpc>
                <a:spcPct val="150000"/>
              </a:lnSpc>
            </a:pPr>
            <a:r>
              <a:rPr lang="pt-BR" dirty="0"/>
              <a:t>Ouvidoria</a:t>
            </a:r>
          </a:p>
        </p:txBody>
      </p:sp>
    </p:spTree>
    <p:extLst>
      <p:ext uri="{BB962C8B-B14F-4D97-AF65-F5344CB8AC3E}">
        <p14:creationId xmlns:p14="http://schemas.microsoft.com/office/powerpoint/2010/main" val="260318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49F1F2A2-E56F-4C4F-B7F5-F7D839D07111}"/>
              </a:ext>
            </a:extLst>
          </p:cNvPr>
          <p:cNvSpPr>
            <a:spLocks noGrp="1"/>
          </p:cNvSpPr>
          <p:nvPr>
            <p:ph idx="1"/>
          </p:nvPr>
        </p:nvSpPr>
        <p:spPr/>
        <p:txBody>
          <a:bodyPr/>
          <a:lstStyle/>
          <a:p>
            <a:pPr marL="0" indent="0">
              <a:buNone/>
            </a:pPr>
            <a:endParaRPr lang="pt-BR" sz="2400" dirty="0"/>
          </a:p>
          <a:p>
            <a:endParaRPr lang="pt-BR" dirty="0"/>
          </a:p>
        </p:txBody>
      </p:sp>
      <p:pic>
        <p:nvPicPr>
          <p:cNvPr id="1026" name="Picture 2" descr="PESQUISA | Questionário para saber sobre o acesso dos alunos à internet –  Prefeitura de Glorinha">
            <a:extLst>
              <a:ext uri="{FF2B5EF4-FFF2-40B4-BE49-F238E27FC236}">
                <a16:creationId xmlns:a16="http://schemas.microsoft.com/office/drawing/2014/main" id="{D712D3A0-A2DC-4D5A-BD38-B32834993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400" y="2890233"/>
            <a:ext cx="5706947" cy="302023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86F2513F-5731-40D8-88A8-903BBDAF3EE5}"/>
              </a:ext>
            </a:extLst>
          </p:cNvPr>
          <p:cNvSpPr txBox="1"/>
          <p:nvPr/>
        </p:nvSpPr>
        <p:spPr>
          <a:xfrm>
            <a:off x="1205947" y="3127513"/>
            <a:ext cx="4041914" cy="1292662"/>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
            </a:pPr>
            <a:r>
              <a:rPr lang="pt-BR" sz="2000" dirty="0"/>
              <a:t>Questionários que solicitam a opinião do servidor!</a:t>
            </a:r>
          </a:p>
          <a:p>
            <a:endParaRPr lang="pt-BR" dirty="0"/>
          </a:p>
        </p:txBody>
      </p:sp>
      <p:sp>
        <p:nvSpPr>
          <p:cNvPr id="11" name="Título 1">
            <a:extLst>
              <a:ext uri="{FF2B5EF4-FFF2-40B4-BE49-F238E27FC236}">
                <a16:creationId xmlns:a16="http://schemas.microsoft.com/office/drawing/2014/main" id="{DF19DAC4-3C86-4ABB-9169-F2B0131ECF89}"/>
              </a:ext>
            </a:extLst>
          </p:cNvPr>
          <p:cNvSpPr>
            <a:spLocks noGrp="1"/>
          </p:cNvSpPr>
          <p:nvPr>
            <p:ph type="title"/>
          </p:nvPr>
        </p:nvSpPr>
        <p:spPr>
          <a:xfrm>
            <a:off x="1069848" y="484632"/>
            <a:ext cx="8551230" cy="1609344"/>
          </a:xfrm>
        </p:spPr>
        <p:txBody>
          <a:bodyPr/>
          <a:lstStyle/>
          <a:p>
            <a:pPr algn="ctr"/>
            <a:r>
              <a:rPr lang="pt-BR" dirty="0"/>
              <a:t>O que </a:t>
            </a:r>
            <a:r>
              <a:rPr lang="pt-BR" u="sng" dirty="0"/>
              <a:t>não</a:t>
            </a:r>
            <a:r>
              <a:rPr lang="pt-BR" dirty="0"/>
              <a:t> é um Pedido de acesso à informação?</a:t>
            </a:r>
          </a:p>
        </p:txBody>
      </p:sp>
    </p:spTree>
    <p:extLst>
      <p:ext uri="{BB962C8B-B14F-4D97-AF65-F5344CB8AC3E}">
        <p14:creationId xmlns:p14="http://schemas.microsoft.com/office/powerpoint/2010/main" val="240154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Prazo de resposta</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49F1F2A2-E56F-4C4F-B7F5-F7D839D07111}"/>
              </a:ext>
            </a:extLst>
          </p:cNvPr>
          <p:cNvSpPr>
            <a:spLocks noGrp="1"/>
          </p:cNvSpPr>
          <p:nvPr>
            <p:ph idx="1"/>
          </p:nvPr>
        </p:nvSpPr>
        <p:spPr/>
        <p:txBody>
          <a:bodyPr/>
          <a:lstStyle/>
          <a:p>
            <a:pPr marL="0" indent="0">
              <a:buNone/>
            </a:pPr>
            <a:endParaRPr lang="pt-BR" dirty="0"/>
          </a:p>
          <a:p>
            <a:endParaRPr lang="pt-BR" dirty="0"/>
          </a:p>
          <a:p>
            <a:endParaRPr lang="pt-BR" dirty="0"/>
          </a:p>
          <a:p>
            <a:pPr marL="0" indent="0">
              <a:buNone/>
            </a:pPr>
            <a:endParaRPr lang="pt-BR" dirty="0"/>
          </a:p>
          <a:p>
            <a:pPr algn="just">
              <a:lnSpc>
                <a:spcPct val="150000"/>
              </a:lnSpc>
            </a:pPr>
            <a:r>
              <a:rPr lang="pt-BR" dirty="0"/>
              <a:t>Realizado o pedido de acesso, o órgão ou a entidade que o recebeu deve conceder imediatamente a informação disponível. </a:t>
            </a:r>
          </a:p>
          <a:p>
            <a:pPr lvl="1">
              <a:lnSpc>
                <a:spcPct val="150000"/>
              </a:lnSpc>
            </a:pPr>
            <a:r>
              <a:rPr lang="pt-BR" dirty="0"/>
              <a:t>20 dias</a:t>
            </a:r>
          </a:p>
          <a:p>
            <a:pPr lvl="1">
              <a:lnSpc>
                <a:spcPct val="150000"/>
              </a:lnSpc>
            </a:pPr>
            <a:r>
              <a:rPr lang="pt-BR" dirty="0"/>
              <a:t>Prorrogável por mais 10 dias mediante justificativa</a:t>
            </a:r>
          </a:p>
        </p:txBody>
      </p:sp>
      <p:sp>
        <p:nvSpPr>
          <p:cNvPr id="7" name="CaixaDeTexto 6">
            <a:extLst>
              <a:ext uri="{FF2B5EF4-FFF2-40B4-BE49-F238E27FC236}">
                <a16:creationId xmlns:a16="http://schemas.microsoft.com/office/drawing/2014/main" id="{868B2F55-0E23-4815-B566-F94B12A71D1F}"/>
              </a:ext>
            </a:extLst>
          </p:cNvPr>
          <p:cNvSpPr txBox="1"/>
          <p:nvPr/>
        </p:nvSpPr>
        <p:spPr>
          <a:xfrm>
            <a:off x="1895060" y="2413337"/>
            <a:ext cx="8401879"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000" b="0" i="1" u="none" strike="noStrike" baseline="0" dirty="0">
                <a:solidFill>
                  <a:srgbClr val="000000"/>
                </a:solidFill>
              </a:rPr>
              <a:t>Art. 5º: É dever do Estado garantir o direito de acesso à informação, que será franqueada, mediante procedimentos objetivos e ágeis, de forma transparente, clara e em linguagem de fácil compreensão.</a:t>
            </a:r>
            <a:endParaRPr lang="pt-BR" sz="2000" dirty="0"/>
          </a:p>
        </p:txBody>
      </p:sp>
    </p:spTree>
    <p:extLst>
      <p:ext uri="{BB962C8B-B14F-4D97-AF65-F5344CB8AC3E}">
        <p14:creationId xmlns:p14="http://schemas.microsoft.com/office/powerpoint/2010/main" val="55829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Prazo de resposta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lnSpcReduction="10000"/>
          </a:bodyPr>
          <a:lstStyle/>
          <a:p>
            <a:pPr>
              <a:lnSpc>
                <a:spcPct val="150000"/>
              </a:lnSpc>
              <a:spcBef>
                <a:spcPts val="0"/>
              </a:spcBef>
            </a:pPr>
            <a:r>
              <a:rPr lang="pt-BR" dirty="0"/>
              <a:t>Art. 11. O órgão ou entidade pública deverá autorizar ou conceder o acesso imediato à informação disponível.</a:t>
            </a:r>
          </a:p>
          <a:p>
            <a:pPr lvl="1">
              <a:lnSpc>
                <a:spcPct val="150000"/>
              </a:lnSpc>
              <a:spcBef>
                <a:spcPts val="0"/>
              </a:spcBef>
            </a:pPr>
            <a:r>
              <a:rPr lang="pt-BR" dirty="0"/>
              <a:t>§ 1º Não sendo possível conceder o acesso imediato, na forma disposta no caput, o órgão ou entidade que receber o pedido deverá, </a:t>
            </a:r>
            <a:r>
              <a:rPr lang="pt-BR" u="sng" dirty="0"/>
              <a:t>em prazo não superior a 20 (vinte) dias</a:t>
            </a:r>
            <a:r>
              <a:rPr lang="pt-BR" dirty="0"/>
              <a:t>:</a:t>
            </a:r>
          </a:p>
          <a:p>
            <a:pPr lvl="1">
              <a:lnSpc>
                <a:spcPct val="150000"/>
              </a:lnSpc>
              <a:spcBef>
                <a:spcPts val="0"/>
              </a:spcBef>
            </a:pPr>
            <a:r>
              <a:rPr lang="pt-BR" dirty="0"/>
              <a:t>I - comunicar a data, local e modo para se realizar a consulta, efetuar a reprodução ou obter a certidão;</a:t>
            </a:r>
          </a:p>
          <a:p>
            <a:pPr lvl="1">
              <a:lnSpc>
                <a:spcPct val="150000"/>
              </a:lnSpc>
              <a:spcBef>
                <a:spcPts val="0"/>
              </a:spcBef>
            </a:pPr>
            <a:r>
              <a:rPr lang="pt-BR" dirty="0"/>
              <a:t>II - indicar as razões de fato ou de direito da recusa, total ou parcial, do acesso pretendido; ou</a:t>
            </a:r>
          </a:p>
          <a:p>
            <a:pPr lvl="1">
              <a:lnSpc>
                <a:spcPct val="150000"/>
              </a:lnSpc>
              <a:spcBef>
                <a:spcPts val="0"/>
              </a:spcBef>
            </a:pPr>
            <a:r>
              <a:rPr lang="pt-BR" dirty="0"/>
              <a:t>III - comunicar que não possui a informação, indicar, se for do seu conhecimento, o órgão ou a entidade que a detém, ou, ainda, remeter o requerimento a esse órgão ou entidade, cientificando o interessado da remessa de seu pedido de informação.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8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Prazo de resposta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lnSpcReduction="20000"/>
          </a:bodyPr>
          <a:lstStyle/>
          <a:p>
            <a:pPr algn="just">
              <a:lnSpc>
                <a:spcPct val="170000"/>
              </a:lnSpc>
              <a:spcBef>
                <a:spcPts val="0"/>
              </a:spcBef>
            </a:pPr>
            <a:r>
              <a:rPr lang="pt-BR" dirty="0"/>
              <a:t>A contagem dos prazos previstos em dia pela Lei nº 12.527/2011 (LAI) e em seu decreto regulamentador (</a:t>
            </a:r>
            <a:r>
              <a:rPr lang="pt-BR" dirty="0">
                <a:hlinkClick r:id="rId2"/>
              </a:rPr>
              <a:t>Decreto º 7.724/2012</a:t>
            </a:r>
            <a:r>
              <a:rPr lang="pt-BR" dirty="0"/>
              <a:t>)  segue as regras da Lei de Processo Administrativo (</a:t>
            </a:r>
            <a:r>
              <a:rPr lang="pt-BR" dirty="0">
                <a:hlinkClick r:id="rId3"/>
              </a:rPr>
              <a:t>Lei nº 9.784/1999</a:t>
            </a:r>
            <a:r>
              <a:rPr lang="pt-BR" dirty="0"/>
              <a:t>):</a:t>
            </a:r>
          </a:p>
          <a:p>
            <a:pPr algn="just">
              <a:lnSpc>
                <a:spcPct val="170000"/>
              </a:lnSpc>
              <a:spcBef>
                <a:spcPts val="0"/>
              </a:spcBef>
            </a:pPr>
            <a:r>
              <a:rPr lang="pt-BR" dirty="0"/>
              <a:t>“Art. 66. Os prazos começam a correr a partir da data da cientificação oficial, excluindo-se da contagem o dia do começo e incluindo-se o do vencimento.</a:t>
            </a:r>
          </a:p>
          <a:p>
            <a:pPr lvl="1" algn="just">
              <a:lnSpc>
                <a:spcPct val="170000"/>
              </a:lnSpc>
              <a:spcBef>
                <a:spcPts val="0"/>
              </a:spcBef>
            </a:pPr>
            <a:r>
              <a:rPr lang="pt-BR" dirty="0"/>
              <a:t> § 1º Considera-se prorrogado o prazo até o primeiro dia útil seguinte se o vencimento cair em dia em que não houver expediente ou este for encerrado antes da hora normal.</a:t>
            </a:r>
          </a:p>
          <a:p>
            <a:pPr lvl="1" algn="just">
              <a:lnSpc>
                <a:spcPct val="170000"/>
              </a:lnSpc>
              <a:spcBef>
                <a:spcPts val="0"/>
              </a:spcBef>
            </a:pPr>
            <a:r>
              <a:rPr lang="pt-BR" dirty="0"/>
              <a:t> § 2º Os prazos expressos em dias contam-se de modo contínuo.”</a:t>
            </a:r>
            <a:endParaRPr lang="pt-BR" dirty="0">
              <a:hlinkClick r:id="rId4"/>
            </a:endParaRPr>
          </a:p>
          <a:p>
            <a:pPr algn="just">
              <a:lnSpc>
                <a:spcPct val="170000"/>
              </a:lnSpc>
              <a:spcBef>
                <a:spcPts val="0"/>
              </a:spcBef>
            </a:pPr>
            <a:r>
              <a:rPr lang="pt-BR" dirty="0">
                <a:hlinkClick r:id="rId4"/>
              </a:rPr>
              <a:t>https://www.gov.br/acessoainformacao/pt-br/assuntos/pedidos/prazos</a:t>
            </a: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13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Prazo de resposta</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a 9">
            <a:extLst>
              <a:ext uri="{FF2B5EF4-FFF2-40B4-BE49-F238E27FC236}">
                <a16:creationId xmlns:a16="http://schemas.microsoft.com/office/drawing/2014/main" id="{154939D0-B56E-4940-A9CD-2CD0E0F2CE49}"/>
              </a:ext>
            </a:extLst>
          </p:cNvPr>
          <p:cNvGraphicFramePr>
            <a:graphicFrameLocks noGrp="1"/>
          </p:cNvGraphicFramePr>
          <p:nvPr>
            <p:ph idx="1"/>
            <p:extLst>
              <p:ext uri="{D42A27DB-BD31-4B8C-83A1-F6EECF244321}">
                <p14:modId xmlns:p14="http://schemas.microsoft.com/office/powerpoint/2010/main" val="3167559614"/>
              </p:ext>
            </p:extLst>
          </p:nvPr>
        </p:nvGraphicFramePr>
        <p:xfrm>
          <a:off x="1066800" y="2342272"/>
          <a:ext cx="10058400" cy="23774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58685751"/>
                    </a:ext>
                  </a:extLst>
                </a:gridCol>
                <a:gridCol w="5029200">
                  <a:extLst>
                    <a:ext uri="{9D8B030D-6E8A-4147-A177-3AD203B41FA5}">
                      <a16:colId xmlns:a16="http://schemas.microsoft.com/office/drawing/2014/main" val="1714718087"/>
                    </a:ext>
                  </a:extLst>
                </a:gridCol>
              </a:tblGrid>
              <a:tr h="370840">
                <a:tc>
                  <a:txBody>
                    <a:bodyPr/>
                    <a:lstStyle/>
                    <a:p>
                      <a:pPr fontAlgn="t"/>
                      <a:r>
                        <a:rPr lang="pt-BR" sz="2400" b="1" dirty="0">
                          <a:solidFill>
                            <a:schemeClr val="bg1"/>
                          </a:solidFill>
                          <a:effectLst/>
                          <a:latin typeface="+mn-lt"/>
                        </a:rPr>
                        <a:t>Registro no Fala.BR</a:t>
                      </a:r>
                      <a:endParaRPr lang="pt-BR" sz="2400" b="0" dirty="0">
                        <a:solidFill>
                          <a:schemeClr val="bg1"/>
                        </a:solidFill>
                        <a:effectLst/>
                        <a:latin typeface="+mn-lt"/>
                      </a:endParaRPr>
                    </a:p>
                  </a:txBody>
                  <a:tcPr marL="152400" marR="152400" marT="114300" marB="114300"/>
                </a:tc>
                <a:tc>
                  <a:txBody>
                    <a:bodyPr/>
                    <a:lstStyle/>
                    <a:p>
                      <a:pPr fontAlgn="t"/>
                      <a:r>
                        <a:rPr lang="pt-BR" sz="2400" b="1" dirty="0">
                          <a:solidFill>
                            <a:schemeClr val="bg1"/>
                          </a:solidFill>
                          <a:effectLst/>
                          <a:latin typeface="+mn-lt"/>
                        </a:rPr>
                        <a:t>Cientificação oficial</a:t>
                      </a:r>
                      <a:endParaRPr lang="pt-BR" sz="2400" b="0" dirty="0">
                        <a:solidFill>
                          <a:schemeClr val="bg1"/>
                        </a:solidFill>
                        <a:effectLst/>
                        <a:latin typeface="+mn-lt"/>
                      </a:endParaRPr>
                    </a:p>
                  </a:txBody>
                  <a:tcPr marL="152400" marR="152400" marT="114300" marB="114300"/>
                </a:tc>
                <a:extLst>
                  <a:ext uri="{0D108BD9-81ED-4DB2-BD59-A6C34878D82A}">
                    <a16:rowId xmlns:a16="http://schemas.microsoft.com/office/drawing/2014/main" val="4243618920"/>
                  </a:ext>
                </a:extLst>
              </a:tr>
              <a:tr h="370840">
                <a:tc>
                  <a:txBody>
                    <a:bodyPr/>
                    <a:lstStyle/>
                    <a:p>
                      <a:pPr fontAlgn="t"/>
                      <a:r>
                        <a:rPr lang="pt-BR" sz="2400" b="0" dirty="0">
                          <a:solidFill>
                            <a:schemeClr val="tx1"/>
                          </a:solidFill>
                          <a:effectLst/>
                          <a:latin typeface="+mn-lt"/>
                        </a:rPr>
                        <a:t>Em dia útil, antes das 19hs</a:t>
                      </a:r>
                    </a:p>
                  </a:txBody>
                  <a:tcPr marL="152400" marR="152400" marT="114300" marB="114300"/>
                </a:tc>
                <a:tc>
                  <a:txBody>
                    <a:bodyPr/>
                    <a:lstStyle/>
                    <a:p>
                      <a:pPr fontAlgn="t"/>
                      <a:r>
                        <a:rPr lang="pt-BR" sz="2400" b="0" dirty="0">
                          <a:solidFill>
                            <a:schemeClr val="tx1"/>
                          </a:solidFill>
                          <a:effectLst/>
                          <a:latin typeface="+mn-lt"/>
                        </a:rPr>
                        <a:t>Mesmo dia do registro no </a:t>
                      </a:r>
                      <a:r>
                        <a:rPr lang="pt-BR" sz="2400" b="0" dirty="0" err="1">
                          <a:solidFill>
                            <a:schemeClr val="tx1"/>
                          </a:solidFill>
                          <a:effectLst/>
                          <a:latin typeface="+mn-lt"/>
                        </a:rPr>
                        <a:t>e-SIC</a:t>
                      </a:r>
                      <a:endParaRPr lang="pt-BR" sz="2400" b="0" dirty="0">
                        <a:solidFill>
                          <a:schemeClr val="tx1"/>
                        </a:solidFill>
                        <a:effectLst/>
                        <a:latin typeface="+mn-lt"/>
                      </a:endParaRPr>
                    </a:p>
                  </a:txBody>
                  <a:tcPr marL="152400" marR="152400" marT="114300" marB="114300"/>
                </a:tc>
                <a:extLst>
                  <a:ext uri="{0D108BD9-81ED-4DB2-BD59-A6C34878D82A}">
                    <a16:rowId xmlns:a16="http://schemas.microsoft.com/office/drawing/2014/main" val="1246596729"/>
                  </a:ext>
                </a:extLst>
              </a:tr>
              <a:tr h="370840">
                <a:tc>
                  <a:txBody>
                    <a:bodyPr/>
                    <a:lstStyle/>
                    <a:p>
                      <a:pPr fontAlgn="t"/>
                      <a:r>
                        <a:rPr lang="pt-BR" sz="2400" b="0" dirty="0">
                          <a:solidFill>
                            <a:schemeClr val="tx1"/>
                          </a:solidFill>
                          <a:effectLst/>
                          <a:latin typeface="+mn-lt"/>
                        </a:rPr>
                        <a:t>Em dia útil, a partir das 19hs</a:t>
                      </a:r>
                    </a:p>
                  </a:txBody>
                  <a:tcPr marL="152400" marR="152400" marT="114300" marB="114300"/>
                </a:tc>
                <a:tc>
                  <a:txBody>
                    <a:bodyPr/>
                    <a:lstStyle/>
                    <a:p>
                      <a:pPr fontAlgn="t"/>
                      <a:r>
                        <a:rPr lang="pt-BR" sz="2400" b="0" dirty="0">
                          <a:solidFill>
                            <a:schemeClr val="tx1"/>
                          </a:solidFill>
                          <a:effectLst/>
                          <a:latin typeface="+mn-lt"/>
                        </a:rPr>
                        <a:t>Próximo dia útil.</a:t>
                      </a:r>
                    </a:p>
                  </a:txBody>
                  <a:tcPr marL="152400" marR="152400" marT="114300" marB="114300"/>
                </a:tc>
                <a:extLst>
                  <a:ext uri="{0D108BD9-81ED-4DB2-BD59-A6C34878D82A}">
                    <a16:rowId xmlns:a16="http://schemas.microsoft.com/office/drawing/2014/main" val="3446089352"/>
                  </a:ext>
                </a:extLst>
              </a:tr>
              <a:tr h="370840">
                <a:tc>
                  <a:txBody>
                    <a:bodyPr/>
                    <a:lstStyle/>
                    <a:p>
                      <a:pPr fontAlgn="t"/>
                      <a:r>
                        <a:rPr lang="pt-BR" sz="2400" b="0" dirty="0">
                          <a:solidFill>
                            <a:schemeClr val="tx1"/>
                          </a:solidFill>
                          <a:effectLst/>
                          <a:latin typeface="+mn-lt"/>
                        </a:rPr>
                        <a:t>Em dia não útil, a qualquer hora</a:t>
                      </a:r>
                    </a:p>
                  </a:txBody>
                  <a:tcPr marL="152400" marR="152400" marT="114300" marB="114300"/>
                </a:tc>
                <a:tc>
                  <a:txBody>
                    <a:bodyPr/>
                    <a:lstStyle/>
                    <a:p>
                      <a:pPr fontAlgn="t"/>
                      <a:r>
                        <a:rPr lang="pt-BR" sz="2400" b="0" dirty="0">
                          <a:solidFill>
                            <a:schemeClr val="tx1"/>
                          </a:solidFill>
                          <a:effectLst/>
                          <a:latin typeface="+mn-lt"/>
                        </a:rPr>
                        <a:t>Próximo dia útil.</a:t>
                      </a:r>
                    </a:p>
                  </a:txBody>
                  <a:tcPr marL="152400" marR="152400" marT="114300" marB="114300"/>
                </a:tc>
                <a:extLst>
                  <a:ext uri="{0D108BD9-81ED-4DB2-BD59-A6C34878D82A}">
                    <a16:rowId xmlns:a16="http://schemas.microsoft.com/office/drawing/2014/main" val="2629680963"/>
                  </a:ext>
                </a:extLst>
              </a:tr>
            </a:tbl>
          </a:graphicData>
        </a:graphic>
      </p:graphicFrame>
    </p:spTree>
    <p:extLst>
      <p:ext uri="{BB962C8B-B14F-4D97-AF65-F5344CB8AC3E}">
        <p14:creationId xmlns:p14="http://schemas.microsoft.com/office/powerpoint/2010/main" val="90205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ABCE7144-1C84-4466-9811-84F08BB828C0}"/>
              </a:ext>
            </a:extLst>
          </p:cNvPr>
          <p:cNvSpPr>
            <a:spLocks noGrp="1"/>
          </p:cNvSpPr>
          <p:nvPr>
            <p:ph type="title"/>
          </p:nvPr>
        </p:nvSpPr>
        <p:spPr/>
        <p:txBody>
          <a:bodyPr/>
          <a:lstStyle/>
          <a:p>
            <a:r>
              <a:rPr lang="pt-BR" dirty="0"/>
              <a:t>Solicitações não atendidas</a:t>
            </a:r>
          </a:p>
        </p:txBody>
      </p:sp>
      <p:sp>
        <p:nvSpPr>
          <p:cNvPr id="7" name="Espaço Reservado para Conteúdo 6">
            <a:extLst>
              <a:ext uri="{FF2B5EF4-FFF2-40B4-BE49-F238E27FC236}">
                <a16:creationId xmlns:a16="http://schemas.microsoft.com/office/drawing/2014/main" id="{72217D3C-898F-4E59-9CCD-FA28681665CC}"/>
              </a:ext>
            </a:extLst>
          </p:cNvPr>
          <p:cNvSpPr>
            <a:spLocks noGrp="1"/>
          </p:cNvSpPr>
          <p:nvPr>
            <p:ph idx="1"/>
          </p:nvPr>
        </p:nvSpPr>
        <p:spPr/>
        <p:txBody>
          <a:bodyPr>
            <a:normAutofit/>
          </a:bodyPr>
          <a:lstStyle/>
          <a:p>
            <a:pPr algn="just">
              <a:lnSpc>
                <a:spcPct val="150000"/>
              </a:lnSpc>
              <a:spcBef>
                <a:spcPts val="0"/>
              </a:spcBef>
              <a:spcAft>
                <a:spcPts val="1200"/>
              </a:spcAft>
            </a:pPr>
            <a:r>
              <a:rPr lang="pt-BR" sz="2000" dirty="0"/>
              <a:t>CGU: monitoramento da LAI quanto a prazos e procedimentos.</a:t>
            </a:r>
          </a:p>
          <a:p>
            <a:pPr algn="just">
              <a:lnSpc>
                <a:spcPct val="150000"/>
              </a:lnSpc>
              <a:spcBef>
                <a:spcPts val="0"/>
              </a:spcBef>
              <a:spcAft>
                <a:spcPts val="1200"/>
              </a:spcAft>
            </a:pPr>
            <a:r>
              <a:rPr lang="pt-BR" sz="2200" dirty="0"/>
              <a:t>Cidadão pode apresentar uma Reclamação:</a:t>
            </a:r>
          </a:p>
          <a:p>
            <a:pPr lvl="1" algn="just">
              <a:lnSpc>
                <a:spcPct val="150000"/>
              </a:lnSpc>
              <a:spcBef>
                <a:spcPts val="0"/>
              </a:spcBef>
              <a:spcAft>
                <a:spcPts val="1200"/>
              </a:spcAft>
            </a:pPr>
            <a:r>
              <a:rPr lang="pt-BR" sz="2000" dirty="0"/>
              <a:t>No prazo de 10 dias, à autoridade de monitoramento da LAI, que deverá se manifestar no prazo de 5 dias.</a:t>
            </a:r>
          </a:p>
        </p:txBody>
      </p:sp>
    </p:spTree>
    <p:extLst>
      <p:ext uri="{BB962C8B-B14F-4D97-AF65-F5344CB8AC3E}">
        <p14:creationId xmlns:p14="http://schemas.microsoft.com/office/powerpoint/2010/main" val="1875959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36856DE2-C76F-445F-AE83-EB48787CB474}"/>
              </a:ext>
            </a:extLst>
          </p:cNvPr>
          <p:cNvPicPr>
            <a:picLocks noGrp="1" noChangeAspect="1"/>
          </p:cNvPicPr>
          <p:nvPr>
            <p:ph idx="1"/>
          </p:nvPr>
        </p:nvPicPr>
        <p:blipFill rotWithShape="1">
          <a:blip r:embed="rId2"/>
          <a:srcRect l="28255" t="21903" r="36067" b="6787"/>
          <a:stretch/>
        </p:blipFill>
        <p:spPr>
          <a:xfrm>
            <a:off x="2756453" y="156243"/>
            <a:ext cx="5645426" cy="6343831"/>
          </a:xfrm>
        </p:spPr>
      </p:pic>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10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Recursos à CGU</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spcAft>
                <a:spcPts val="600"/>
              </a:spcAft>
            </a:pPr>
            <a:r>
              <a:rPr lang="pt-BR" dirty="0"/>
              <a:t>Recursos do(a) solicitante à Controladoria Geral da União (CGU):</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gnidade tem a ver com solidariedade e justiça — Colégio Metodista Bennett">
            <a:extLst>
              <a:ext uri="{FF2B5EF4-FFF2-40B4-BE49-F238E27FC236}">
                <a16:creationId xmlns:a16="http://schemas.microsoft.com/office/drawing/2014/main" id="{1708B7F4-D953-4836-8A4C-BB7F08F9D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011" y="3098417"/>
            <a:ext cx="4562327" cy="284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49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Recursos à CGU</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a:bodyPr>
          <a:lstStyle/>
          <a:p>
            <a:pPr algn="just">
              <a:lnSpc>
                <a:spcPct val="150000"/>
              </a:lnSpc>
              <a:spcAft>
                <a:spcPts val="600"/>
              </a:spcAft>
            </a:pPr>
            <a:r>
              <a:rPr lang="pt-BR" sz="2800" dirty="0"/>
              <a:t>Insatisfação com a negativa da resposta: o que fazer?</a:t>
            </a:r>
          </a:p>
          <a:p>
            <a:pPr lvl="1" algn="just">
              <a:lnSpc>
                <a:spcPct val="150000"/>
              </a:lnSpc>
              <a:spcAft>
                <a:spcPts val="600"/>
              </a:spcAft>
            </a:pPr>
            <a:r>
              <a:rPr lang="pt-BR" sz="2400" dirty="0"/>
              <a:t>Pedido de acesso negado ou o cidadão ficar insatisfeito com a resposta:</a:t>
            </a:r>
          </a:p>
          <a:p>
            <a:pPr lvl="1" algn="just">
              <a:lnSpc>
                <a:spcPct val="150000"/>
              </a:lnSpc>
              <a:spcAft>
                <a:spcPts val="600"/>
              </a:spcAft>
            </a:pPr>
            <a:r>
              <a:rPr lang="pt-BR" sz="2400" dirty="0"/>
              <a:t>Prazo para recorrer: 10 dias, a contar da sua ciência. </a:t>
            </a:r>
          </a:p>
          <a:p>
            <a:pPr lvl="1" algn="just">
              <a:lnSpc>
                <a:spcPct val="150000"/>
              </a:lnSpc>
              <a:spcAft>
                <a:spcPts val="600"/>
              </a:spcAft>
            </a:pPr>
            <a:r>
              <a:rPr lang="pt-BR" sz="2400" dirty="0"/>
              <a:t>Recurso é dirigido à autoridade hierarquicamente superior ao servidor responsável pela elaboração da resposta inicial. </a:t>
            </a:r>
          </a:p>
          <a:p>
            <a:pPr lvl="1" algn="just">
              <a:lnSpc>
                <a:spcPct val="150000"/>
              </a:lnSpc>
              <a:spcAft>
                <a:spcPts val="600"/>
              </a:spcAft>
            </a:pPr>
            <a:r>
              <a:rPr lang="pt-BR" sz="2400" dirty="0"/>
              <a:t>Prazo para análise: 5 dias.</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8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Recursos à CGU</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sz="2400" dirty="0"/>
              <a:t>Recursos do(a) solicitante à Controladoria Geral da União (CGU):</a:t>
            </a:r>
          </a:p>
          <a:p>
            <a:pPr lvl="1" algn="just">
              <a:lnSpc>
                <a:spcPct val="150000"/>
              </a:lnSpc>
            </a:pPr>
            <a:r>
              <a:rPr lang="pt-BR" sz="2000" dirty="0"/>
              <a:t>Segundo recurso:</a:t>
            </a:r>
          </a:p>
          <a:p>
            <a:pPr lvl="2" algn="just">
              <a:lnSpc>
                <a:spcPct val="150000"/>
              </a:lnSpc>
            </a:pPr>
            <a:r>
              <a:rPr lang="pt-BR" sz="1800" dirty="0"/>
              <a:t>É dirigido à autoridade máxima do órgão/entidade;</a:t>
            </a:r>
          </a:p>
          <a:p>
            <a:pPr lvl="1" algn="just">
              <a:lnSpc>
                <a:spcPct val="150000"/>
              </a:lnSpc>
            </a:pPr>
            <a:r>
              <a:rPr lang="pt-BR" sz="2000" dirty="0"/>
              <a:t>Prazos para recorrer: 10 dias </a:t>
            </a:r>
          </a:p>
          <a:p>
            <a:pPr lvl="1" algn="just">
              <a:lnSpc>
                <a:spcPct val="150000"/>
              </a:lnSpc>
            </a:pPr>
            <a:r>
              <a:rPr lang="pt-BR" sz="2000" dirty="0"/>
              <a:t>Prazo para resposta: 5 dias</a:t>
            </a:r>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gnidade tem a ver com solidariedade e justiça — Colégio Metodista Bennett">
            <a:extLst>
              <a:ext uri="{FF2B5EF4-FFF2-40B4-BE49-F238E27FC236}">
                <a16:creationId xmlns:a16="http://schemas.microsoft.com/office/drawing/2014/main" id="{F793E489-7DD5-4301-9218-C1E574F23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685" y="3054431"/>
            <a:ext cx="3505467" cy="21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7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1934817"/>
            <a:ext cx="10058400" cy="4237383"/>
          </a:xfrm>
        </p:spPr>
        <p:txBody>
          <a:bodyPr>
            <a:normAutofit fontScale="92500" lnSpcReduction="20000"/>
          </a:bodyPr>
          <a:lstStyle/>
          <a:p>
            <a:pPr>
              <a:lnSpc>
                <a:spcPct val="150000"/>
              </a:lnSpc>
            </a:pPr>
            <a:r>
              <a:rPr lang="pt-BR" dirty="0"/>
              <a:t>Falhas de mercado: justificam a intervenção do Estado na Economia;</a:t>
            </a:r>
          </a:p>
          <a:p>
            <a:pPr lvl="2">
              <a:lnSpc>
                <a:spcPct val="150000"/>
              </a:lnSpc>
            </a:pPr>
            <a:r>
              <a:rPr lang="pt-BR" dirty="0"/>
              <a:t>Existência de bens públicos;</a:t>
            </a:r>
          </a:p>
          <a:p>
            <a:pPr lvl="2">
              <a:lnSpc>
                <a:spcPct val="150000"/>
              </a:lnSpc>
            </a:pPr>
            <a:r>
              <a:rPr lang="pt-BR" dirty="0"/>
              <a:t>Falha de competição → existência de monopólios naturais;</a:t>
            </a:r>
          </a:p>
          <a:p>
            <a:pPr lvl="2">
              <a:lnSpc>
                <a:spcPct val="150000"/>
              </a:lnSpc>
            </a:pPr>
            <a:r>
              <a:rPr lang="pt-BR" dirty="0"/>
              <a:t>Externalidades;</a:t>
            </a:r>
          </a:p>
          <a:p>
            <a:pPr lvl="2">
              <a:lnSpc>
                <a:spcPct val="150000"/>
              </a:lnSpc>
            </a:pPr>
            <a:r>
              <a:rPr lang="pt-BR" dirty="0"/>
              <a:t>Mercados incompletos;</a:t>
            </a:r>
          </a:p>
          <a:p>
            <a:pPr lvl="2">
              <a:lnSpc>
                <a:spcPct val="150000"/>
              </a:lnSpc>
            </a:pPr>
            <a:r>
              <a:rPr lang="pt-BR" dirty="0"/>
              <a:t>Falhas de informação;</a:t>
            </a:r>
          </a:p>
          <a:p>
            <a:pPr lvl="2">
              <a:lnSpc>
                <a:spcPct val="150000"/>
              </a:lnSpc>
            </a:pPr>
            <a:r>
              <a:rPr lang="pt-BR" dirty="0"/>
              <a:t>Ocorrência de desemprego e inflação.</a:t>
            </a:r>
          </a:p>
          <a:p>
            <a:pPr>
              <a:lnSpc>
                <a:spcPct val="150000"/>
              </a:lnSpc>
            </a:pPr>
            <a:r>
              <a:rPr lang="pt-BR" dirty="0"/>
              <a:t>Falhas de governo;</a:t>
            </a:r>
          </a:p>
          <a:p>
            <a:pPr>
              <a:lnSpc>
                <a:spcPct val="150000"/>
              </a:lnSpc>
            </a:pPr>
            <a:r>
              <a:rPr lang="pt-BR" i="1" dirty="0" err="1"/>
              <a:t>Accountability</a:t>
            </a:r>
            <a:r>
              <a:rPr lang="pt-BR" dirty="0"/>
              <a:t> democrática ou responsabilização política:</a:t>
            </a:r>
          </a:p>
          <a:p>
            <a:pPr lvl="1">
              <a:lnSpc>
                <a:spcPct val="150000"/>
              </a:lnSpc>
            </a:pPr>
            <a:r>
              <a:rPr lang="pt-BR" dirty="0"/>
              <a:t>Capacidade de prestar contas</a:t>
            </a:r>
          </a:p>
        </p:txBody>
      </p:sp>
    </p:spTree>
    <p:extLst>
      <p:ext uri="{BB962C8B-B14F-4D97-AF65-F5344CB8AC3E}">
        <p14:creationId xmlns:p14="http://schemas.microsoft.com/office/powerpoint/2010/main" val="3098618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endParaRPr lang="pt-BR" dirty="0"/>
          </a:p>
          <a:p>
            <a:pPr algn="just">
              <a:lnSpc>
                <a:spcPct val="150000"/>
              </a:lnSpc>
            </a:pPr>
            <a:endParaRPr lang="pt-BR" dirty="0"/>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A19706DF-32D8-4F22-9018-D7D3CD74DEE0}"/>
              </a:ext>
            </a:extLst>
          </p:cNvPr>
          <p:cNvPicPr>
            <a:picLocks noChangeAspect="1"/>
          </p:cNvPicPr>
          <p:nvPr/>
        </p:nvPicPr>
        <p:blipFill rotWithShape="1">
          <a:blip r:embed="rId3"/>
          <a:srcRect l="19130" t="18784" r="22826" b="5486"/>
          <a:stretch/>
        </p:blipFill>
        <p:spPr>
          <a:xfrm>
            <a:off x="1696278" y="464483"/>
            <a:ext cx="8082776" cy="5929034"/>
          </a:xfrm>
          <a:prstGeom prst="rect">
            <a:avLst/>
          </a:prstGeom>
        </p:spPr>
      </p:pic>
      <p:sp>
        <p:nvSpPr>
          <p:cNvPr id="11" name="Retângulo 10">
            <a:extLst>
              <a:ext uri="{FF2B5EF4-FFF2-40B4-BE49-F238E27FC236}">
                <a16:creationId xmlns:a16="http://schemas.microsoft.com/office/drawing/2014/main" id="{5DEA4104-591B-44B7-AC7D-75A805FC7B0C}"/>
              </a:ext>
            </a:extLst>
          </p:cNvPr>
          <p:cNvSpPr/>
          <p:nvPr/>
        </p:nvSpPr>
        <p:spPr>
          <a:xfrm>
            <a:off x="5274365" y="5128591"/>
            <a:ext cx="5131119" cy="1470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D2495672-16A3-4BF0-8090-9B4784AB4404}"/>
              </a:ext>
            </a:extLst>
          </p:cNvPr>
          <p:cNvSpPr/>
          <p:nvPr/>
        </p:nvSpPr>
        <p:spPr>
          <a:xfrm>
            <a:off x="1844362" y="6153322"/>
            <a:ext cx="3938423" cy="556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6569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endParaRPr lang="pt-BR" dirty="0"/>
          </a:p>
          <a:p>
            <a:pPr algn="just">
              <a:lnSpc>
                <a:spcPct val="150000"/>
              </a:lnSpc>
            </a:pPr>
            <a:endParaRPr lang="pt-BR" dirty="0"/>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D2495672-16A3-4BF0-8090-9B4784AB4404}"/>
              </a:ext>
            </a:extLst>
          </p:cNvPr>
          <p:cNvSpPr/>
          <p:nvPr/>
        </p:nvSpPr>
        <p:spPr>
          <a:xfrm>
            <a:off x="1844362" y="6153322"/>
            <a:ext cx="3938423" cy="556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2E484AC5-E632-4E94-8880-DEC68E4D6D34}"/>
              </a:ext>
            </a:extLst>
          </p:cNvPr>
          <p:cNvPicPr>
            <a:picLocks noChangeAspect="1"/>
          </p:cNvPicPr>
          <p:nvPr/>
        </p:nvPicPr>
        <p:blipFill rotWithShape="1">
          <a:blip r:embed="rId3"/>
          <a:srcRect l="22066" t="16602" r="25719" b="9981"/>
          <a:stretch/>
        </p:blipFill>
        <p:spPr>
          <a:xfrm>
            <a:off x="2093624" y="369620"/>
            <a:ext cx="6734633" cy="5323845"/>
          </a:xfrm>
          <a:prstGeom prst="rect">
            <a:avLst/>
          </a:prstGeom>
        </p:spPr>
      </p:pic>
      <p:sp>
        <p:nvSpPr>
          <p:cNvPr id="6" name="Retângulo 5">
            <a:extLst>
              <a:ext uri="{FF2B5EF4-FFF2-40B4-BE49-F238E27FC236}">
                <a16:creationId xmlns:a16="http://schemas.microsoft.com/office/drawing/2014/main" id="{FC591CA5-457D-4537-8ACE-FA6574162EEE}"/>
              </a:ext>
            </a:extLst>
          </p:cNvPr>
          <p:cNvSpPr/>
          <p:nvPr/>
        </p:nvSpPr>
        <p:spPr>
          <a:xfrm>
            <a:off x="1844362" y="258417"/>
            <a:ext cx="3695047" cy="523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B77CE410-9F57-44A3-8583-0338F2856781}"/>
              </a:ext>
            </a:extLst>
          </p:cNvPr>
          <p:cNvPicPr>
            <a:picLocks noChangeAspect="1"/>
          </p:cNvPicPr>
          <p:nvPr/>
        </p:nvPicPr>
        <p:blipFill rotWithShape="1">
          <a:blip r:embed="rId3"/>
          <a:srcRect l="31196" t="19502" r="62667" b="71412"/>
          <a:stretch/>
        </p:blipFill>
        <p:spPr>
          <a:xfrm>
            <a:off x="3065346" y="5763040"/>
            <a:ext cx="748227" cy="622852"/>
          </a:xfrm>
          <a:prstGeom prst="rect">
            <a:avLst/>
          </a:prstGeom>
        </p:spPr>
      </p:pic>
    </p:spTree>
    <p:extLst>
      <p:ext uri="{BB962C8B-B14F-4D97-AF65-F5344CB8AC3E}">
        <p14:creationId xmlns:p14="http://schemas.microsoft.com/office/powerpoint/2010/main" val="288549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endParaRPr lang="pt-BR" dirty="0"/>
          </a:p>
          <a:p>
            <a:pPr algn="just">
              <a:lnSpc>
                <a:spcPct val="150000"/>
              </a:lnSpc>
            </a:pPr>
            <a:endParaRPr lang="pt-BR" dirty="0"/>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D2495672-16A3-4BF0-8090-9B4784AB4404}"/>
              </a:ext>
            </a:extLst>
          </p:cNvPr>
          <p:cNvSpPr/>
          <p:nvPr/>
        </p:nvSpPr>
        <p:spPr>
          <a:xfrm>
            <a:off x="1844362" y="6153322"/>
            <a:ext cx="3938423" cy="556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C591CA5-457D-4537-8ACE-FA6574162EEE}"/>
              </a:ext>
            </a:extLst>
          </p:cNvPr>
          <p:cNvSpPr/>
          <p:nvPr/>
        </p:nvSpPr>
        <p:spPr>
          <a:xfrm>
            <a:off x="1844362" y="258417"/>
            <a:ext cx="3695047" cy="523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B68666E1-33CA-4EAB-BFF4-E9AD93115033}"/>
              </a:ext>
            </a:extLst>
          </p:cNvPr>
          <p:cNvPicPr>
            <a:picLocks noChangeAspect="1"/>
          </p:cNvPicPr>
          <p:nvPr/>
        </p:nvPicPr>
        <p:blipFill rotWithShape="1">
          <a:blip r:embed="rId3"/>
          <a:srcRect l="21304" t="46182" r="26413" b="23794"/>
          <a:stretch/>
        </p:blipFill>
        <p:spPr>
          <a:xfrm>
            <a:off x="1208257" y="1761226"/>
            <a:ext cx="9454533" cy="3052566"/>
          </a:xfrm>
          <a:prstGeom prst="rect">
            <a:avLst/>
          </a:prstGeom>
        </p:spPr>
      </p:pic>
    </p:spTree>
    <p:extLst>
      <p:ext uri="{BB962C8B-B14F-4D97-AF65-F5344CB8AC3E}">
        <p14:creationId xmlns:p14="http://schemas.microsoft.com/office/powerpoint/2010/main" val="2885324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Tipos de decisão da CGU</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nSpc>
                <a:spcPct val="150000"/>
              </a:lnSpc>
              <a:spcBef>
                <a:spcPts val="0"/>
              </a:spcBef>
            </a:pPr>
            <a:endParaRPr lang="pt-BR" sz="2000"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a 5">
            <a:extLst>
              <a:ext uri="{FF2B5EF4-FFF2-40B4-BE49-F238E27FC236}">
                <a16:creationId xmlns:a16="http://schemas.microsoft.com/office/drawing/2014/main" id="{F022A90C-8290-469E-8F88-7536229E09F0}"/>
              </a:ext>
            </a:extLst>
          </p:cNvPr>
          <p:cNvGraphicFramePr>
            <a:graphicFrameLocks noGrp="1"/>
          </p:cNvGraphicFramePr>
          <p:nvPr>
            <p:extLst>
              <p:ext uri="{D42A27DB-BD31-4B8C-83A1-F6EECF244321}">
                <p14:modId xmlns:p14="http://schemas.microsoft.com/office/powerpoint/2010/main" val="3087718766"/>
              </p:ext>
            </p:extLst>
          </p:nvPr>
        </p:nvGraphicFramePr>
        <p:xfrm>
          <a:off x="914400" y="2093976"/>
          <a:ext cx="10363200" cy="4279393"/>
        </p:xfrm>
        <a:graphic>
          <a:graphicData uri="http://schemas.openxmlformats.org/drawingml/2006/table">
            <a:tbl>
              <a:tblPr firstRow="1" bandRow="1">
                <a:tableStyleId>{5C22544A-7EE6-4342-B048-85BDC9FD1C3A}</a:tableStyleId>
              </a:tblPr>
              <a:tblGrid>
                <a:gridCol w="2603313">
                  <a:extLst>
                    <a:ext uri="{9D8B030D-6E8A-4147-A177-3AD203B41FA5}">
                      <a16:colId xmlns:a16="http://schemas.microsoft.com/office/drawing/2014/main" val="322609388"/>
                    </a:ext>
                  </a:extLst>
                </a:gridCol>
                <a:gridCol w="7759887">
                  <a:extLst>
                    <a:ext uri="{9D8B030D-6E8A-4147-A177-3AD203B41FA5}">
                      <a16:colId xmlns:a16="http://schemas.microsoft.com/office/drawing/2014/main" val="3858260118"/>
                    </a:ext>
                  </a:extLst>
                </a:gridCol>
              </a:tblGrid>
              <a:tr h="534924">
                <a:tc>
                  <a:txBody>
                    <a:bodyPr/>
                    <a:lstStyle/>
                    <a:p>
                      <a:r>
                        <a:rPr lang="pt-BR" sz="1800" dirty="0"/>
                        <a:t>Decisão </a:t>
                      </a:r>
                    </a:p>
                  </a:txBody>
                  <a:tcPr anchor="ctr"/>
                </a:tc>
                <a:tc>
                  <a:txBody>
                    <a:bodyPr/>
                    <a:lstStyle/>
                    <a:p>
                      <a:r>
                        <a:rPr lang="pt-BR" sz="1800" dirty="0"/>
                        <a:t>Descrição </a:t>
                      </a:r>
                    </a:p>
                  </a:txBody>
                  <a:tcPr anchor="ctr"/>
                </a:tc>
                <a:extLst>
                  <a:ext uri="{0D108BD9-81ED-4DB2-BD59-A6C34878D82A}">
                    <a16:rowId xmlns:a16="http://schemas.microsoft.com/office/drawing/2014/main" val="2626285809"/>
                  </a:ext>
                </a:extLst>
              </a:tr>
              <a:tr h="534924">
                <a:tc>
                  <a:txBody>
                    <a:bodyPr/>
                    <a:lstStyle/>
                    <a:p>
                      <a:pPr algn="just"/>
                      <a:r>
                        <a:rPr lang="pt-BR" sz="1800" dirty="0"/>
                        <a:t>Provimento</a:t>
                      </a:r>
                    </a:p>
                  </a:txBody>
                  <a:tcPr anchor="ctr"/>
                </a:tc>
                <a:tc>
                  <a:txBody>
                    <a:bodyPr/>
                    <a:lstStyle/>
                    <a:p>
                      <a:pPr algn="just"/>
                      <a:r>
                        <a:rPr lang="pt-BR" sz="1800" dirty="0"/>
                        <a:t>A CGU determina que a informação seja fornecida.</a:t>
                      </a:r>
                    </a:p>
                  </a:txBody>
                  <a:tcPr anchor="ctr"/>
                </a:tc>
                <a:extLst>
                  <a:ext uri="{0D108BD9-81ED-4DB2-BD59-A6C34878D82A}">
                    <a16:rowId xmlns:a16="http://schemas.microsoft.com/office/drawing/2014/main" val="2921919850"/>
                  </a:ext>
                </a:extLst>
              </a:tr>
              <a:tr h="53492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dirty="0"/>
                        <a:t>Provimento parcial</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dirty="0"/>
                        <a:t>A CGU determina que apenas parte da informação seja fornecida.</a:t>
                      </a:r>
                    </a:p>
                  </a:txBody>
                  <a:tcPr anchor="ctr"/>
                </a:tc>
                <a:extLst>
                  <a:ext uri="{0D108BD9-81ED-4DB2-BD59-A6C34878D82A}">
                    <a16:rowId xmlns:a16="http://schemas.microsoft.com/office/drawing/2014/main" val="713388435"/>
                  </a:ext>
                </a:extLst>
              </a:tr>
              <a:tr h="936117">
                <a:tc>
                  <a:txBody>
                    <a:bodyPr/>
                    <a:lstStyle/>
                    <a:p>
                      <a:pPr algn="just"/>
                      <a:r>
                        <a:rPr lang="pt-BR" sz="1800" dirty="0"/>
                        <a:t>Desprovimento</a:t>
                      </a:r>
                    </a:p>
                  </a:txBody>
                  <a:tcPr anchor="ctr"/>
                </a:tc>
                <a:tc>
                  <a:txBody>
                    <a:bodyPr/>
                    <a:lstStyle/>
                    <a:p>
                      <a:pPr algn="just"/>
                      <a:r>
                        <a:rPr lang="pt-BR" sz="1800" dirty="0"/>
                        <a:t>A CGU entende que as razões da negativa são adequadas, nos termos legais.</a:t>
                      </a:r>
                    </a:p>
                  </a:txBody>
                  <a:tcPr anchor="ctr"/>
                </a:tc>
                <a:extLst>
                  <a:ext uri="{0D108BD9-81ED-4DB2-BD59-A6C34878D82A}">
                    <a16:rowId xmlns:a16="http://schemas.microsoft.com/office/drawing/2014/main" val="829442653"/>
                  </a:ext>
                </a:extLst>
              </a:tr>
              <a:tr h="1738504">
                <a:tc>
                  <a:txBody>
                    <a:bodyPr/>
                    <a:lstStyle/>
                    <a:p>
                      <a:pPr algn="just"/>
                      <a:r>
                        <a:rPr lang="pt-BR" sz="1800" dirty="0"/>
                        <a:t>Não conhecimento</a:t>
                      </a:r>
                    </a:p>
                  </a:txBody>
                  <a:tcPr anchor="ctr"/>
                </a:tc>
                <a:tc>
                  <a:txBody>
                    <a:bodyPr/>
                    <a:lstStyle/>
                    <a:p>
                      <a:pPr algn="just"/>
                      <a:r>
                        <a:rPr lang="pt-BR" sz="1800" dirty="0"/>
                        <a:t>O recurso sequer é conhecido por não tratar de pedido de acesso à informação (denúncia, reclamação ou consulta, por exemplo), ou por não atender a alguma exigência básica que possibilite a análise pela CGU, como, por exemplo, ter sido apresentado no prazo.</a:t>
                      </a:r>
                    </a:p>
                  </a:txBody>
                  <a:tcPr anchor="ctr"/>
                </a:tc>
                <a:extLst>
                  <a:ext uri="{0D108BD9-81ED-4DB2-BD59-A6C34878D82A}">
                    <a16:rowId xmlns:a16="http://schemas.microsoft.com/office/drawing/2014/main" val="3841121965"/>
                  </a:ext>
                </a:extLst>
              </a:tr>
            </a:tbl>
          </a:graphicData>
        </a:graphic>
      </p:graphicFrame>
    </p:spTree>
    <p:extLst>
      <p:ext uri="{BB962C8B-B14F-4D97-AF65-F5344CB8AC3E}">
        <p14:creationId xmlns:p14="http://schemas.microsoft.com/office/powerpoint/2010/main" val="1781250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Tipos de decisão da CGU</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nSpc>
                <a:spcPct val="150000"/>
              </a:lnSpc>
              <a:spcBef>
                <a:spcPts val="0"/>
              </a:spcBef>
            </a:pPr>
            <a:endParaRPr lang="pt-BR" sz="2000"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a 5">
            <a:extLst>
              <a:ext uri="{FF2B5EF4-FFF2-40B4-BE49-F238E27FC236}">
                <a16:creationId xmlns:a16="http://schemas.microsoft.com/office/drawing/2014/main" id="{F022A90C-8290-469E-8F88-7536229E09F0}"/>
              </a:ext>
            </a:extLst>
          </p:cNvPr>
          <p:cNvGraphicFramePr>
            <a:graphicFrameLocks noGrp="1"/>
          </p:cNvGraphicFramePr>
          <p:nvPr>
            <p:extLst>
              <p:ext uri="{D42A27DB-BD31-4B8C-83A1-F6EECF244321}">
                <p14:modId xmlns:p14="http://schemas.microsoft.com/office/powerpoint/2010/main" val="3176612540"/>
              </p:ext>
            </p:extLst>
          </p:nvPr>
        </p:nvGraphicFramePr>
        <p:xfrm>
          <a:off x="758952" y="2121408"/>
          <a:ext cx="10363200" cy="3914052"/>
        </p:xfrm>
        <a:graphic>
          <a:graphicData uri="http://schemas.openxmlformats.org/drawingml/2006/table">
            <a:tbl>
              <a:tblPr firstRow="1" bandRow="1">
                <a:tableStyleId>{5C22544A-7EE6-4342-B048-85BDC9FD1C3A}</a:tableStyleId>
              </a:tblPr>
              <a:tblGrid>
                <a:gridCol w="2603313">
                  <a:extLst>
                    <a:ext uri="{9D8B030D-6E8A-4147-A177-3AD203B41FA5}">
                      <a16:colId xmlns:a16="http://schemas.microsoft.com/office/drawing/2014/main" val="322609388"/>
                    </a:ext>
                  </a:extLst>
                </a:gridCol>
                <a:gridCol w="7759887">
                  <a:extLst>
                    <a:ext uri="{9D8B030D-6E8A-4147-A177-3AD203B41FA5}">
                      <a16:colId xmlns:a16="http://schemas.microsoft.com/office/drawing/2014/main" val="3858260118"/>
                    </a:ext>
                  </a:extLst>
                </a:gridCol>
              </a:tblGrid>
              <a:tr h="511137">
                <a:tc>
                  <a:txBody>
                    <a:bodyPr/>
                    <a:lstStyle/>
                    <a:p>
                      <a:r>
                        <a:rPr lang="pt-BR" sz="1800" dirty="0"/>
                        <a:t>Decisão </a:t>
                      </a:r>
                    </a:p>
                  </a:txBody>
                  <a:tcPr anchor="ctr"/>
                </a:tc>
                <a:tc>
                  <a:txBody>
                    <a:bodyPr/>
                    <a:lstStyle/>
                    <a:p>
                      <a:r>
                        <a:rPr lang="pt-BR" sz="1800" dirty="0"/>
                        <a:t>Descrição </a:t>
                      </a:r>
                    </a:p>
                  </a:txBody>
                  <a:tcPr anchor="ctr"/>
                </a:tc>
                <a:extLst>
                  <a:ext uri="{0D108BD9-81ED-4DB2-BD59-A6C34878D82A}">
                    <a16:rowId xmlns:a16="http://schemas.microsoft.com/office/drawing/2014/main" val="2626285809"/>
                  </a:ext>
                </a:extLst>
              </a:tr>
              <a:tr h="1260339">
                <a:tc>
                  <a:txBody>
                    <a:bodyPr/>
                    <a:lstStyle/>
                    <a:p>
                      <a:r>
                        <a:rPr lang="pt-BR" sz="1800" dirty="0"/>
                        <a:t>Perda de objeto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t>São os casos em que a informação é fornecida espontaneamente pelo próprio recorrido antes de a CGU decidir o recurso.</a:t>
                      </a:r>
                    </a:p>
                  </a:txBody>
                  <a:tcPr anchor="ctr"/>
                </a:tc>
                <a:extLst>
                  <a:ext uri="{0D108BD9-81ED-4DB2-BD59-A6C34878D82A}">
                    <a16:rowId xmlns:a16="http://schemas.microsoft.com/office/drawing/2014/main" val="99856361"/>
                  </a:ext>
                </a:extLst>
              </a:tr>
              <a:tr h="1260339">
                <a:tc>
                  <a:txBody>
                    <a:bodyPr/>
                    <a:lstStyle/>
                    <a:p>
                      <a:r>
                        <a:rPr lang="pt-BR" sz="1800" dirty="0"/>
                        <a:t>Perda parcial de objeto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t>São os casos em que parte da informação é fornecida espontaneamente pelo próprio recorrido antes de a CGU decidir o recurso.</a:t>
                      </a:r>
                    </a:p>
                  </a:txBody>
                  <a:tcPr anchor="ctr"/>
                </a:tc>
                <a:extLst>
                  <a:ext uri="{0D108BD9-81ED-4DB2-BD59-A6C34878D82A}">
                    <a16:rowId xmlns:a16="http://schemas.microsoft.com/office/drawing/2014/main" val="2506257599"/>
                  </a:ext>
                </a:extLst>
              </a:tr>
              <a:tr h="882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t>Acolhimento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t>Diante da omissão reiterada do órgão ou entidade, a CGU determina que o órgão preste uma resposta ao cidadão.</a:t>
                      </a:r>
                    </a:p>
                  </a:txBody>
                  <a:tcPr anchor="ctr"/>
                </a:tc>
                <a:extLst>
                  <a:ext uri="{0D108BD9-81ED-4DB2-BD59-A6C34878D82A}">
                    <a16:rowId xmlns:a16="http://schemas.microsoft.com/office/drawing/2014/main" val="3586610779"/>
                  </a:ext>
                </a:extLst>
              </a:tr>
            </a:tbl>
          </a:graphicData>
        </a:graphic>
      </p:graphicFrame>
    </p:spTree>
    <p:extLst>
      <p:ext uri="{BB962C8B-B14F-4D97-AF65-F5344CB8AC3E}">
        <p14:creationId xmlns:p14="http://schemas.microsoft.com/office/powerpoint/2010/main" val="4058285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Negativas de acesso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nSpc>
                <a:spcPct val="150000"/>
              </a:lnSpc>
              <a:spcBef>
                <a:spcPts val="0"/>
              </a:spcBef>
            </a:pPr>
            <a:r>
              <a:rPr lang="pt-BR" dirty="0"/>
              <a:t>Decreto nº 7.724/2012:</a:t>
            </a:r>
          </a:p>
          <a:p>
            <a:pPr lvl="2">
              <a:lnSpc>
                <a:spcPct val="150000"/>
              </a:lnSpc>
              <a:spcBef>
                <a:spcPts val="0"/>
              </a:spcBef>
              <a:spcAft>
                <a:spcPts val="0"/>
              </a:spcAft>
            </a:pPr>
            <a:r>
              <a:rPr lang="pt-BR" sz="2000" dirty="0"/>
              <a:t>Art. 13. Não serão atendidos pedidos de acesso à informação:</a:t>
            </a:r>
          </a:p>
          <a:p>
            <a:pPr lvl="2">
              <a:lnSpc>
                <a:spcPct val="150000"/>
              </a:lnSpc>
              <a:spcBef>
                <a:spcPts val="0"/>
              </a:spcBef>
              <a:spcAft>
                <a:spcPts val="0"/>
              </a:spcAft>
            </a:pPr>
            <a:r>
              <a:rPr lang="pt-BR" sz="2000" dirty="0"/>
              <a:t>I. genéricos;</a:t>
            </a:r>
          </a:p>
          <a:p>
            <a:pPr lvl="2">
              <a:lnSpc>
                <a:spcPct val="150000"/>
              </a:lnSpc>
              <a:spcBef>
                <a:spcPts val="0"/>
              </a:spcBef>
              <a:spcAft>
                <a:spcPts val="0"/>
              </a:spcAft>
            </a:pPr>
            <a:r>
              <a:rPr lang="pt-BR" sz="2000" dirty="0"/>
              <a:t>II. desproporcionais ou desarrazoados; ou</a:t>
            </a:r>
          </a:p>
          <a:p>
            <a:pPr lvl="2">
              <a:lnSpc>
                <a:spcPct val="150000"/>
              </a:lnSpc>
              <a:spcBef>
                <a:spcPts val="0"/>
              </a:spcBef>
              <a:spcAft>
                <a:spcPts val="0"/>
              </a:spcAft>
            </a:pPr>
            <a:r>
              <a:rPr lang="pt-BR" sz="2000" dirty="0"/>
              <a:t>III. que exijam trabalhos adicionais de análise, interpretação ou consolidação de dados e informações, ou serviço de produção ou tratamento de dados que não seja de competência do órgão ou entidade.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90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 genérico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gn="just">
              <a:lnSpc>
                <a:spcPct val="150000"/>
              </a:lnSpc>
              <a:spcBef>
                <a:spcPts val="0"/>
              </a:spcBef>
              <a:spcAft>
                <a:spcPts val="600"/>
              </a:spcAft>
            </a:pPr>
            <a:r>
              <a:rPr lang="pt-BR" dirty="0"/>
              <a:t>Pedido de acesso à informação, para ser atendido e considerado como válido, deve permitir que a Administração identifique a informação que interessa ao cidadão.</a:t>
            </a:r>
          </a:p>
          <a:p>
            <a:pPr algn="just">
              <a:lnSpc>
                <a:spcPct val="150000"/>
              </a:lnSpc>
              <a:spcBef>
                <a:spcPts val="0"/>
              </a:spcBef>
              <a:spcAft>
                <a:spcPts val="600"/>
              </a:spcAft>
            </a:pPr>
            <a:r>
              <a:rPr lang="pt-BR" dirty="0"/>
              <a:t>Pedido genérico:</a:t>
            </a:r>
          </a:p>
          <a:p>
            <a:pPr lvl="1" algn="just">
              <a:lnSpc>
                <a:spcPct val="150000"/>
              </a:lnSpc>
              <a:spcBef>
                <a:spcPts val="0"/>
              </a:spcBef>
              <a:spcAft>
                <a:spcPts val="600"/>
              </a:spcAft>
            </a:pPr>
            <a:r>
              <a:rPr lang="pt-BR" dirty="0"/>
              <a:t>Aquele que não descrevem de forma delimitada (quantidade, período temporal, localização, sujeito, recorte temático, formato, etc.) o objeto do pedido de acesso à informação, o que impossibilita a identificação e a compreensão do objeto da solicitação.</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67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 genérico</a:t>
            </a:r>
          </a:p>
        </p:txBody>
      </p:sp>
      <p:pic>
        <p:nvPicPr>
          <p:cNvPr id="6" name="Espaço Reservado para Conteúdo 5">
            <a:extLst>
              <a:ext uri="{FF2B5EF4-FFF2-40B4-BE49-F238E27FC236}">
                <a16:creationId xmlns:a16="http://schemas.microsoft.com/office/drawing/2014/main" id="{9613FDD4-CB1D-462E-A548-40072D0B4B57}"/>
              </a:ext>
            </a:extLst>
          </p:cNvPr>
          <p:cNvPicPr>
            <a:picLocks noGrp="1" noChangeAspect="1"/>
          </p:cNvPicPr>
          <p:nvPr>
            <p:ph idx="1"/>
          </p:nvPr>
        </p:nvPicPr>
        <p:blipFill rotWithShape="1">
          <a:blip r:embed="rId2"/>
          <a:srcRect l="27335" t="26809" r="28343" b="12676"/>
          <a:stretch/>
        </p:blipFill>
        <p:spPr>
          <a:xfrm>
            <a:off x="2981739" y="1789043"/>
            <a:ext cx="6228522" cy="4781230"/>
          </a:xfrm>
        </p:spPr>
      </p:pic>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73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a:t>
            </a:r>
            <a:r>
              <a:rPr lang="pt-BR" sz="5400" dirty="0"/>
              <a:t> desproporcional</a:t>
            </a: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0F7DF0D9-FDC5-4555-A87B-11A56D05B9AA}"/>
              </a:ext>
            </a:extLst>
          </p:cNvPr>
          <p:cNvSpPr>
            <a:spLocks noGrp="1"/>
          </p:cNvSpPr>
          <p:nvPr>
            <p:ph idx="1"/>
          </p:nvPr>
        </p:nvSpPr>
        <p:spPr/>
        <p:txBody>
          <a:bodyPr>
            <a:normAutofit fontScale="92500" lnSpcReduction="10000"/>
          </a:bodyPr>
          <a:lstStyle/>
          <a:p>
            <a:pPr algn="just">
              <a:lnSpc>
                <a:spcPct val="150000"/>
              </a:lnSpc>
              <a:spcBef>
                <a:spcPts val="0"/>
              </a:spcBef>
              <a:spcAft>
                <a:spcPts val="600"/>
              </a:spcAft>
            </a:pPr>
            <a:r>
              <a:rPr lang="pt-BR" dirty="0"/>
              <a:t>Pedido não deve comprometer significativamente a realização das atividades rotineiras da instituição requerida, acarretando prejuízo injustificado aos direitos de outros solicitantes.</a:t>
            </a:r>
          </a:p>
          <a:p>
            <a:pPr algn="just">
              <a:lnSpc>
                <a:spcPct val="150000"/>
              </a:lnSpc>
              <a:spcBef>
                <a:spcPts val="0"/>
              </a:spcBef>
              <a:spcAft>
                <a:spcPts val="600"/>
              </a:spcAft>
            </a:pPr>
            <a:r>
              <a:rPr lang="pt-BR" dirty="0"/>
              <a:t>Pedido desproporcional: </a:t>
            </a:r>
          </a:p>
          <a:p>
            <a:pPr lvl="1" algn="just">
              <a:lnSpc>
                <a:spcPct val="150000"/>
              </a:lnSpc>
              <a:spcBef>
                <a:spcPts val="0"/>
              </a:spcBef>
              <a:spcAft>
                <a:spcPts val="600"/>
              </a:spcAft>
            </a:pPr>
            <a:r>
              <a:rPr lang="pt-BR" dirty="0"/>
              <a:t>Possibilidade de que uma única demanda, em decorrência da sua dimensão, inviabilize o trabalho de toda uma unidade do órgão ou da entidade pública por um período considerável.</a:t>
            </a:r>
          </a:p>
          <a:p>
            <a:pPr algn="just">
              <a:lnSpc>
                <a:spcPct val="150000"/>
              </a:lnSpc>
              <a:spcBef>
                <a:spcPts val="0"/>
              </a:spcBef>
              <a:spcAft>
                <a:spcPts val="600"/>
              </a:spcAft>
            </a:pPr>
            <a:r>
              <a:rPr lang="pt-BR" dirty="0"/>
              <a:t>Resposta ao pedido: </a:t>
            </a:r>
          </a:p>
          <a:p>
            <a:pPr lvl="1" algn="just">
              <a:lnSpc>
                <a:spcPct val="150000"/>
              </a:lnSpc>
              <a:spcBef>
                <a:spcPts val="0"/>
              </a:spcBef>
              <a:spcAft>
                <a:spcPts val="600"/>
              </a:spcAft>
            </a:pPr>
            <a:r>
              <a:rPr lang="pt-BR" dirty="0"/>
              <a:t>Indicar, de forma clara e concreta, que o atendimento da sua solicitação inviabilizaria a rotina da unidade responsável pela produção da resposta.</a:t>
            </a:r>
          </a:p>
        </p:txBody>
      </p:sp>
    </p:spTree>
    <p:extLst>
      <p:ext uri="{BB962C8B-B14F-4D97-AF65-F5344CB8AC3E}">
        <p14:creationId xmlns:p14="http://schemas.microsoft.com/office/powerpoint/2010/main" val="2306182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a:t>
            </a:r>
            <a:r>
              <a:rPr lang="pt-BR" sz="5400" dirty="0"/>
              <a:t> desproporcional</a:t>
            </a: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a:extLst>
              <a:ext uri="{FF2B5EF4-FFF2-40B4-BE49-F238E27FC236}">
                <a16:creationId xmlns:a16="http://schemas.microsoft.com/office/drawing/2014/main" id="{16FA5163-A5D4-409B-BF40-4F5102A0DB5A}"/>
              </a:ext>
            </a:extLst>
          </p:cNvPr>
          <p:cNvPicPr>
            <a:picLocks noGrp="1" noChangeAspect="1"/>
          </p:cNvPicPr>
          <p:nvPr>
            <p:ph idx="1"/>
          </p:nvPr>
        </p:nvPicPr>
        <p:blipFill rotWithShape="1">
          <a:blip r:embed="rId3"/>
          <a:srcRect l="28990" t="32289" r="31285" b="14638"/>
          <a:stretch/>
        </p:blipFill>
        <p:spPr>
          <a:xfrm>
            <a:off x="2796207" y="1878495"/>
            <a:ext cx="6003236" cy="4509377"/>
          </a:xfrm>
        </p:spPr>
      </p:pic>
    </p:spTree>
    <p:extLst>
      <p:ext uri="{BB962C8B-B14F-4D97-AF65-F5344CB8AC3E}">
        <p14:creationId xmlns:p14="http://schemas.microsoft.com/office/powerpoint/2010/main" val="100340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Democracia e </a:t>
            </a:r>
            <a:r>
              <a:rPr lang="pt-BR" i="1" dirty="0" err="1"/>
              <a:t>accountability</a:t>
            </a:r>
            <a:endParaRPr lang="pt-BR" i="1" dirty="0"/>
          </a:p>
        </p:txBody>
      </p:sp>
      <p:sp>
        <p:nvSpPr>
          <p:cNvPr id="3" name="Espaço Reservado para Conteúdo 2"/>
          <p:cNvSpPr>
            <a:spLocks noGrp="1"/>
          </p:cNvSpPr>
          <p:nvPr>
            <p:ph idx="1"/>
          </p:nvPr>
        </p:nvSpPr>
        <p:spPr/>
        <p:txBody>
          <a:bodyPr>
            <a:noAutofit/>
          </a:bodyPr>
          <a:lstStyle/>
          <a:p>
            <a:pPr algn="just">
              <a:lnSpc>
                <a:spcPct val="150000"/>
              </a:lnSpc>
              <a:spcBef>
                <a:spcPts val="0"/>
              </a:spcBef>
            </a:pPr>
            <a:r>
              <a:rPr lang="pt-BR" dirty="0"/>
              <a:t>Definição de democracia </a:t>
            </a:r>
            <a:r>
              <a:rPr lang="pt-BR" dirty="0">
                <a:latin typeface="Calibri"/>
              </a:rPr>
              <a:t>→</a:t>
            </a:r>
            <a:r>
              <a:rPr lang="pt-BR" dirty="0"/>
              <a:t> busca de três ideais (princípios orientadores):</a:t>
            </a:r>
          </a:p>
          <a:p>
            <a:pPr marL="868680" lvl="1" indent="-457200" algn="just">
              <a:lnSpc>
                <a:spcPct val="150000"/>
              </a:lnSpc>
              <a:spcBef>
                <a:spcPts val="0"/>
              </a:spcBef>
              <a:buFont typeface="+mj-lt"/>
              <a:buAutoNum type="arabicParenR"/>
            </a:pPr>
            <a:r>
              <a:rPr lang="pt-BR" sz="2000" dirty="0"/>
              <a:t>Governo deve emanar da vontade popular, que se torna a principal fonte da soberania;</a:t>
            </a:r>
          </a:p>
          <a:p>
            <a:pPr marL="868680" lvl="1" indent="-457200" algn="just">
              <a:lnSpc>
                <a:spcPct val="150000"/>
              </a:lnSpc>
              <a:spcBef>
                <a:spcPts val="0"/>
              </a:spcBef>
              <a:buFont typeface="+mj-lt"/>
              <a:buAutoNum type="arabicParenR"/>
            </a:pPr>
            <a:r>
              <a:rPr lang="pt-BR" sz="2000" dirty="0"/>
              <a:t>Governantes devem prestar contas ao povo, responsabilizando-se perante ele, pelos atos ou omissões cometidos no exercício do poder;</a:t>
            </a:r>
          </a:p>
          <a:p>
            <a:pPr marL="868680" lvl="1" indent="-457200" algn="just">
              <a:lnSpc>
                <a:spcPct val="150000"/>
              </a:lnSpc>
              <a:spcBef>
                <a:spcPts val="0"/>
              </a:spcBef>
              <a:buFont typeface="+mj-lt"/>
              <a:buAutoNum type="arabicParenR"/>
            </a:pPr>
            <a:r>
              <a:rPr lang="pt-BR" sz="2000" dirty="0"/>
              <a:t>Estado deve ser regido por regras que delimitem seu campo de atuação em prol da defesa de direitos básicos dos cidadãos, tanto individuais quanto coletivos.</a:t>
            </a:r>
          </a:p>
        </p:txBody>
      </p:sp>
    </p:spTree>
    <p:extLst>
      <p:ext uri="{BB962C8B-B14F-4D97-AF65-F5344CB8AC3E}">
        <p14:creationId xmlns:p14="http://schemas.microsoft.com/office/powerpoint/2010/main" val="3696655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a:t>
            </a:r>
            <a:r>
              <a:rPr lang="pt-BR" sz="5400" dirty="0"/>
              <a:t> desarrazoado</a:t>
            </a: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6547236-9932-46FC-8AA3-7E048BABEFE4}"/>
              </a:ext>
            </a:extLst>
          </p:cNvPr>
          <p:cNvSpPr>
            <a:spLocks noGrp="1"/>
          </p:cNvSpPr>
          <p:nvPr>
            <p:ph idx="1"/>
          </p:nvPr>
        </p:nvSpPr>
        <p:spPr/>
        <p:txBody>
          <a:bodyPr/>
          <a:lstStyle/>
          <a:p>
            <a:pPr algn="just">
              <a:lnSpc>
                <a:spcPct val="150000"/>
              </a:lnSpc>
              <a:spcBef>
                <a:spcPts val="0"/>
              </a:spcBef>
              <a:spcAft>
                <a:spcPts val="600"/>
              </a:spcAft>
            </a:pPr>
            <a:r>
              <a:rPr lang="pt-BR" dirty="0"/>
              <a:t>Aquele que não encontra amparo nos objetivos da LAI e tampouco nos seus dispositivos legais, nem nas garantias fundamentais previstas na Constituição. </a:t>
            </a:r>
          </a:p>
          <a:p>
            <a:pPr algn="just">
              <a:lnSpc>
                <a:spcPct val="150000"/>
              </a:lnSpc>
              <a:spcBef>
                <a:spcPts val="0"/>
              </a:spcBef>
              <a:spcAft>
                <a:spcPts val="600"/>
              </a:spcAft>
            </a:pPr>
            <a:r>
              <a:rPr lang="pt-BR" dirty="0"/>
              <a:t>Se caracteriza pela desconformidade com os interesses públicos do Estado em prol da sociedade, como a segurança pública, a celeridade e a economicidade da Administração Pública.</a:t>
            </a:r>
          </a:p>
          <a:p>
            <a:pPr algn="just">
              <a:lnSpc>
                <a:spcPct val="150000"/>
              </a:lnSpc>
              <a:spcBef>
                <a:spcPts val="0"/>
              </a:spcBef>
              <a:spcAft>
                <a:spcPts val="600"/>
              </a:spcAft>
            </a:pPr>
            <a:r>
              <a:rPr lang="pt-BR" dirty="0"/>
              <a:t>Não é possível caracterizar como desarrazoado o pedido avaliando-se a motivação do solicitante.</a:t>
            </a:r>
          </a:p>
          <a:p>
            <a:pPr algn="just">
              <a:lnSpc>
                <a:spcPct val="150000"/>
              </a:lnSpc>
              <a:spcBef>
                <a:spcPts val="0"/>
              </a:spcBef>
              <a:spcAft>
                <a:spcPts val="600"/>
              </a:spcAft>
            </a:pPr>
            <a:r>
              <a:rPr lang="pt-BR" dirty="0"/>
              <a:t>É uma exceção!</a:t>
            </a:r>
          </a:p>
        </p:txBody>
      </p:sp>
    </p:spTree>
    <p:extLst>
      <p:ext uri="{BB962C8B-B14F-4D97-AF65-F5344CB8AC3E}">
        <p14:creationId xmlns:p14="http://schemas.microsoft.com/office/powerpoint/2010/main" val="916564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Pedido</a:t>
            </a:r>
            <a:r>
              <a:rPr lang="pt-BR" sz="5400" dirty="0"/>
              <a:t> desarrazoado</a:t>
            </a: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a:extLst>
              <a:ext uri="{FF2B5EF4-FFF2-40B4-BE49-F238E27FC236}">
                <a16:creationId xmlns:a16="http://schemas.microsoft.com/office/drawing/2014/main" id="{DE12E6CA-F050-4829-A574-096ECBF53919}"/>
              </a:ext>
            </a:extLst>
          </p:cNvPr>
          <p:cNvPicPr>
            <a:picLocks noGrp="1" noChangeAspect="1"/>
          </p:cNvPicPr>
          <p:nvPr>
            <p:ph idx="1"/>
          </p:nvPr>
        </p:nvPicPr>
        <p:blipFill rotWithShape="1">
          <a:blip r:embed="rId3"/>
          <a:srcRect l="30462" t="22230" r="30549" b="25105"/>
          <a:stretch/>
        </p:blipFill>
        <p:spPr>
          <a:xfrm>
            <a:off x="2862469" y="1995462"/>
            <a:ext cx="5870714" cy="4458420"/>
          </a:xfrm>
        </p:spPr>
      </p:pic>
    </p:spTree>
    <p:extLst>
      <p:ext uri="{BB962C8B-B14F-4D97-AF65-F5344CB8AC3E}">
        <p14:creationId xmlns:p14="http://schemas.microsoft.com/office/powerpoint/2010/main" val="3582232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PEDIDOS QUE EXIGEM TRABALHOS ADICIONAIS</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3891CFA6-D175-4A0E-BA8E-DA2B3DE48F7A}"/>
              </a:ext>
            </a:extLst>
          </p:cNvPr>
          <p:cNvSpPr>
            <a:spLocks noGrp="1"/>
          </p:cNvSpPr>
          <p:nvPr>
            <p:ph idx="1"/>
          </p:nvPr>
        </p:nvSpPr>
        <p:spPr/>
        <p:txBody>
          <a:bodyPr>
            <a:normAutofit/>
          </a:bodyPr>
          <a:lstStyle/>
          <a:p>
            <a:pPr algn="just">
              <a:lnSpc>
                <a:spcPct val="150000"/>
              </a:lnSpc>
              <a:spcBef>
                <a:spcPts val="0"/>
              </a:spcBef>
              <a:spcAft>
                <a:spcPts val="600"/>
              </a:spcAft>
            </a:pPr>
            <a:r>
              <a:rPr lang="pt-BR" dirty="0"/>
              <a:t>Desproporcionalidade: avaliada em termos do possível ônus excessivo que o atendimento de pedido poderá gerar nas funções rotineiras do órgão.</a:t>
            </a:r>
          </a:p>
          <a:p>
            <a:pPr algn="just">
              <a:lnSpc>
                <a:spcPct val="150000"/>
              </a:lnSpc>
              <a:spcBef>
                <a:spcPts val="0"/>
              </a:spcBef>
              <a:spcAft>
                <a:spcPts val="600"/>
              </a:spcAft>
            </a:pPr>
            <a:r>
              <a:rPr lang="pt-BR" dirty="0"/>
              <a:t>Necessidade de trabalhos adicionais: duas hipóteses são previstas no art. 13, III, do Decreto nº 7.724/2012:</a:t>
            </a:r>
          </a:p>
          <a:p>
            <a:pPr marL="617220" lvl="1" indent="-342900" algn="just">
              <a:lnSpc>
                <a:spcPct val="150000"/>
              </a:lnSpc>
              <a:spcBef>
                <a:spcPts val="0"/>
              </a:spcBef>
              <a:spcAft>
                <a:spcPts val="600"/>
              </a:spcAft>
              <a:buFont typeface="+mj-lt"/>
              <a:buAutoNum type="alphaLcParenR"/>
            </a:pPr>
            <a:r>
              <a:rPr lang="pt-BR" dirty="0"/>
              <a:t>trabalhos adicionais de análise, interpretação ou consolidação de dados e informações;</a:t>
            </a:r>
          </a:p>
          <a:p>
            <a:pPr marL="617220" lvl="1" indent="-342900" algn="just">
              <a:lnSpc>
                <a:spcPct val="150000"/>
              </a:lnSpc>
              <a:spcBef>
                <a:spcPts val="0"/>
              </a:spcBef>
              <a:spcAft>
                <a:spcPts val="600"/>
              </a:spcAft>
              <a:buFont typeface="+mj-lt"/>
              <a:buAutoNum type="alphaLcParenR"/>
            </a:pPr>
            <a:r>
              <a:rPr lang="pt-BR" dirty="0"/>
              <a:t>serviço de produção ou tratamento de dados que não seja de competência do órgão ou entidade.</a:t>
            </a:r>
          </a:p>
        </p:txBody>
      </p:sp>
    </p:spTree>
    <p:extLst>
      <p:ext uri="{BB962C8B-B14F-4D97-AF65-F5344CB8AC3E}">
        <p14:creationId xmlns:p14="http://schemas.microsoft.com/office/powerpoint/2010/main" val="186588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PEDIDOS QUE EXIGEM TRABALHOS ADICIONAIS</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a:extLst>
              <a:ext uri="{FF2B5EF4-FFF2-40B4-BE49-F238E27FC236}">
                <a16:creationId xmlns:a16="http://schemas.microsoft.com/office/drawing/2014/main" id="{8B8D5DEB-2A04-481C-85B6-3571E0BD18DE}"/>
              </a:ext>
            </a:extLst>
          </p:cNvPr>
          <p:cNvPicPr>
            <a:picLocks noGrp="1" noChangeAspect="1"/>
          </p:cNvPicPr>
          <p:nvPr>
            <p:ph idx="1"/>
          </p:nvPr>
        </p:nvPicPr>
        <p:blipFill rotWithShape="1">
          <a:blip r:embed="rId3"/>
          <a:srcRect l="22554" t="21248" r="26136" b="8750"/>
          <a:stretch/>
        </p:blipFill>
        <p:spPr>
          <a:xfrm>
            <a:off x="2835965" y="2022853"/>
            <a:ext cx="5897218" cy="4523315"/>
          </a:xfrm>
        </p:spPr>
      </p:pic>
    </p:spTree>
    <p:extLst>
      <p:ext uri="{BB962C8B-B14F-4D97-AF65-F5344CB8AC3E}">
        <p14:creationId xmlns:p14="http://schemas.microsoft.com/office/powerpoint/2010/main" val="2303823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Informação inexistente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Conteúdo 9">
            <a:extLst>
              <a:ext uri="{FF2B5EF4-FFF2-40B4-BE49-F238E27FC236}">
                <a16:creationId xmlns:a16="http://schemas.microsoft.com/office/drawing/2014/main" id="{DE75F91D-F111-471C-B474-EC29DBAA7B34}"/>
              </a:ext>
            </a:extLst>
          </p:cNvPr>
          <p:cNvSpPr>
            <a:spLocks noGrp="1"/>
          </p:cNvSpPr>
          <p:nvPr>
            <p:ph idx="1"/>
          </p:nvPr>
        </p:nvSpPr>
        <p:spPr/>
        <p:txBody>
          <a:bodyPr/>
          <a:lstStyle/>
          <a:p>
            <a:r>
              <a:rPr lang="pt-BR" dirty="0"/>
              <a:t>Não é caracterizado como hipótese de negativa de acesso;</a:t>
            </a:r>
          </a:p>
          <a:p>
            <a:r>
              <a:rPr lang="pt-BR" dirty="0"/>
              <a:t>Súmula CMRI nº 6, de 2015  da Comissão Mista de Reavaliação de Informações: </a:t>
            </a:r>
          </a:p>
        </p:txBody>
      </p:sp>
      <p:sp>
        <p:nvSpPr>
          <p:cNvPr id="11" name="CaixaDeTexto 10">
            <a:extLst>
              <a:ext uri="{FF2B5EF4-FFF2-40B4-BE49-F238E27FC236}">
                <a16:creationId xmlns:a16="http://schemas.microsoft.com/office/drawing/2014/main" id="{AA3FC369-8B12-44A4-AE58-FBBCE6F9FD58}"/>
              </a:ext>
            </a:extLst>
          </p:cNvPr>
          <p:cNvSpPr txBox="1"/>
          <p:nvPr/>
        </p:nvSpPr>
        <p:spPr>
          <a:xfrm>
            <a:off x="1166191" y="3429000"/>
            <a:ext cx="10234257" cy="267387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pt-BR" sz="2400" dirty="0"/>
              <a:t>"</a:t>
            </a:r>
            <a:r>
              <a:rPr lang="pt-BR" dirty="0"/>
              <a:t>INEXISTÊNCIA DE INFORMAÇÃO - A declaração de inexistência de informação objeto de solicitação constitui resposta de natureza satisfativa; caso a instância recursal verifique a existência da informação ou a possibilidade de sua recuperação ou reconstituição, deverá solicitar a recuperação e a consolidação da informação ou reconstituição dos autos objeto de solicitação, sem prejuízo de eventuais medidas de apuração de responsabilidade no âmbito do órgão ou da entidade em que tenha se verificado sua eliminação irregular ou seu descaminho.”</a:t>
            </a:r>
            <a:endParaRPr lang="pt-BR" sz="2400" dirty="0"/>
          </a:p>
        </p:txBody>
      </p:sp>
    </p:spTree>
    <p:extLst>
      <p:ext uri="{BB962C8B-B14F-4D97-AF65-F5344CB8AC3E}">
        <p14:creationId xmlns:p14="http://schemas.microsoft.com/office/powerpoint/2010/main" val="2892140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Informação inexistente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Conteúdo 9">
            <a:extLst>
              <a:ext uri="{FF2B5EF4-FFF2-40B4-BE49-F238E27FC236}">
                <a16:creationId xmlns:a16="http://schemas.microsoft.com/office/drawing/2014/main" id="{DE75F91D-F111-471C-B474-EC29DBAA7B34}"/>
              </a:ext>
            </a:extLst>
          </p:cNvPr>
          <p:cNvSpPr>
            <a:spLocks noGrp="1"/>
          </p:cNvSpPr>
          <p:nvPr>
            <p:ph idx="1"/>
          </p:nvPr>
        </p:nvSpPr>
        <p:spPr/>
        <p:txBody>
          <a:bodyPr/>
          <a:lstStyle/>
          <a:p>
            <a:pPr algn="just">
              <a:lnSpc>
                <a:spcPct val="150000"/>
              </a:lnSpc>
              <a:spcBef>
                <a:spcPts val="0"/>
              </a:spcBef>
              <a:spcAft>
                <a:spcPts val="600"/>
              </a:spcAft>
            </a:pPr>
            <a:r>
              <a:rPr lang="pt-BR" dirty="0"/>
              <a:t>Instância recursal (autoridades da instituição demandada, CGU ou CMRI, no âmbito federal) poderá:</a:t>
            </a:r>
          </a:p>
          <a:p>
            <a:pPr marL="617220" lvl="1" indent="-342900" algn="just">
              <a:lnSpc>
                <a:spcPct val="150000"/>
              </a:lnSpc>
              <a:spcBef>
                <a:spcPts val="0"/>
              </a:spcBef>
              <a:spcAft>
                <a:spcPts val="600"/>
              </a:spcAft>
              <a:buFont typeface="+mj-lt"/>
              <a:buAutoNum type="arabicParenR"/>
            </a:pPr>
            <a:r>
              <a:rPr lang="pt-BR" dirty="0"/>
              <a:t>manifestar-se sobre o mérito da disponibilização caso se constate a existência da informação ou se a mesma for localizada durante a instrução do recurso;</a:t>
            </a:r>
          </a:p>
          <a:p>
            <a:pPr marL="617220" lvl="1" indent="-342900" algn="just">
              <a:lnSpc>
                <a:spcPct val="150000"/>
              </a:lnSpc>
              <a:spcBef>
                <a:spcPts val="0"/>
              </a:spcBef>
              <a:spcAft>
                <a:spcPts val="600"/>
              </a:spcAft>
              <a:buFont typeface="+mj-lt"/>
              <a:buAutoNum type="arabicParenR"/>
            </a:pPr>
            <a:r>
              <a:rPr lang="pt-BR" dirty="0"/>
              <a:t>decidir pela reconstituição do registro da informação se pertinente e viável;</a:t>
            </a:r>
          </a:p>
          <a:p>
            <a:pPr marL="617220" lvl="1" indent="-342900" algn="just">
              <a:lnSpc>
                <a:spcPct val="150000"/>
              </a:lnSpc>
              <a:spcBef>
                <a:spcPts val="0"/>
              </a:spcBef>
              <a:spcAft>
                <a:spcPts val="600"/>
              </a:spcAft>
              <a:buFont typeface="+mj-lt"/>
              <a:buAutoNum type="arabicParenR"/>
            </a:pPr>
            <a:r>
              <a:rPr lang="pt-BR" dirty="0"/>
              <a:t>apurar a responsabilidade por eventuais condutas ilícitas, tais como a destruição ou não localização da informação, bem como quando constatar a sua injustificada negativa;</a:t>
            </a:r>
          </a:p>
          <a:p>
            <a:pPr marL="617220" lvl="1" indent="-342900" algn="just">
              <a:lnSpc>
                <a:spcPct val="150000"/>
              </a:lnSpc>
              <a:spcBef>
                <a:spcPts val="0"/>
              </a:spcBef>
              <a:spcAft>
                <a:spcPts val="600"/>
              </a:spcAft>
              <a:buFont typeface="+mj-lt"/>
              <a:buAutoNum type="arabicParenR"/>
            </a:pPr>
            <a:r>
              <a:rPr lang="pt-BR" dirty="0"/>
              <a:t>determinar a produção da informação excepcionalmente quando previsto em lei.</a:t>
            </a:r>
          </a:p>
        </p:txBody>
      </p:sp>
    </p:spTree>
    <p:extLst>
      <p:ext uri="{BB962C8B-B14F-4D97-AF65-F5344CB8AC3E}">
        <p14:creationId xmlns:p14="http://schemas.microsoft.com/office/powerpoint/2010/main" val="2199876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Informação inexistente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8" name="Espaço Reservado para Conteúdo 7">
            <a:extLst>
              <a:ext uri="{FF2B5EF4-FFF2-40B4-BE49-F238E27FC236}">
                <a16:creationId xmlns:a16="http://schemas.microsoft.com/office/drawing/2014/main" id="{F8393C2F-85AE-4743-83AB-E37191D81E5A}"/>
              </a:ext>
            </a:extLst>
          </p:cNvPr>
          <p:cNvPicPr>
            <a:picLocks noGrp="1" noChangeAspect="1"/>
          </p:cNvPicPr>
          <p:nvPr>
            <p:ph idx="1"/>
          </p:nvPr>
        </p:nvPicPr>
        <p:blipFill rotWithShape="1">
          <a:blip r:embed="rId3"/>
          <a:srcRect l="24760" t="27135" r="25216" b="13985"/>
          <a:stretch/>
        </p:blipFill>
        <p:spPr>
          <a:xfrm>
            <a:off x="2491409" y="1934817"/>
            <a:ext cx="7103165" cy="4700626"/>
          </a:xfrm>
        </p:spPr>
      </p:pic>
    </p:spTree>
    <p:extLst>
      <p:ext uri="{BB962C8B-B14F-4D97-AF65-F5344CB8AC3E}">
        <p14:creationId xmlns:p14="http://schemas.microsoft.com/office/powerpoint/2010/main" val="2186117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Outros cuidados</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2CCEA2BF-A0F0-4D64-84E9-FA8988F74B4F}"/>
              </a:ext>
            </a:extLst>
          </p:cNvPr>
          <p:cNvSpPr>
            <a:spLocks noGrp="1"/>
          </p:cNvSpPr>
          <p:nvPr>
            <p:ph idx="1"/>
          </p:nvPr>
        </p:nvSpPr>
        <p:spPr/>
        <p:txBody>
          <a:bodyPr>
            <a:normAutofit fontScale="92500" lnSpcReduction="10000"/>
          </a:bodyPr>
          <a:lstStyle/>
          <a:p>
            <a:r>
              <a:rPr lang="pt-BR" dirty="0"/>
              <a:t>Abuso de direito (desvio de finalidade + potencial dano a terceiros + má-fé do cidadão)</a:t>
            </a:r>
          </a:p>
          <a:p>
            <a:r>
              <a:rPr lang="pt-BR" dirty="0"/>
              <a:t>Informações pessoais</a:t>
            </a:r>
          </a:p>
          <a:p>
            <a:r>
              <a:rPr lang="pt-BR" dirty="0"/>
              <a:t>Restrições de acesso por determinação legal </a:t>
            </a:r>
          </a:p>
          <a:p>
            <a:pPr lvl="1"/>
            <a:r>
              <a:rPr lang="pt-BR" dirty="0"/>
              <a:t>Sigilo bancário </a:t>
            </a:r>
          </a:p>
          <a:p>
            <a:pPr lvl="1"/>
            <a:r>
              <a:rPr lang="pt-BR" dirty="0"/>
              <a:t>Sigilo fiscal</a:t>
            </a:r>
          </a:p>
          <a:p>
            <a:pPr lvl="1"/>
            <a:r>
              <a:rPr lang="pt-BR" dirty="0"/>
              <a:t>Segredo de justiça </a:t>
            </a:r>
          </a:p>
          <a:p>
            <a:pPr lvl="1"/>
            <a:r>
              <a:rPr lang="pt-BR" dirty="0"/>
              <a:t>Sigilo industrial</a:t>
            </a:r>
          </a:p>
          <a:p>
            <a:pPr lvl="1"/>
            <a:r>
              <a:rPr lang="pt-BR" dirty="0"/>
              <a:t>Sigilo decorrente de direitos autorais </a:t>
            </a:r>
          </a:p>
          <a:p>
            <a:pPr lvl="1"/>
            <a:r>
              <a:rPr lang="pt-BR" dirty="0"/>
              <a:t>Sigilo empresarial</a:t>
            </a:r>
          </a:p>
          <a:p>
            <a:pPr lvl="1"/>
            <a:r>
              <a:rPr lang="pt-BR" dirty="0"/>
              <a:t>Sigilo das sociedades anônimas</a:t>
            </a:r>
          </a:p>
          <a:p>
            <a:pPr lvl="1"/>
            <a:r>
              <a:rPr lang="pt-BR" dirty="0"/>
              <a:t>Sigilo decorrente de risco à governança empresarial</a:t>
            </a:r>
          </a:p>
          <a:p>
            <a:r>
              <a:rPr lang="pt-BR" dirty="0"/>
              <a:t>Restrição especial – documento preparatório</a:t>
            </a:r>
          </a:p>
        </p:txBody>
      </p:sp>
    </p:spTree>
    <p:extLst>
      <p:ext uri="{BB962C8B-B14F-4D97-AF65-F5344CB8AC3E}">
        <p14:creationId xmlns:p14="http://schemas.microsoft.com/office/powerpoint/2010/main" val="2776570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a:xfrm>
            <a:off x="1069848" y="484632"/>
            <a:ext cx="8524726" cy="1609344"/>
          </a:xfrm>
        </p:spPr>
        <p:txBody>
          <a:bodyPr>
            <a:normAutofit/>
          </a:bodyPr>
          <a:lstStyle/>
          <a:p>
            <a:r>
              <a:rPr lang="pt-BR" dirty="0"/>
              <a:t>Curiosidade!</a:t>
            </a:r>
          </a:p>
        </p:txBody>
      </p:sp>
      <p:pic>
        <p:nvPicPr>
          <p:cNvPr id="5" name="Picture 2" descr="Lei de Acesso à Informação: o que você precisa saber - Editora FÓRUM -  Conhecimento Jurídico">
            <a:extLst>
              <a:ext uri="{FF2B5EF4-FFF2-40B4-BE49-F238E27FC236}">
                <a16:creationId xmlns:a16="http://schemas.microsoft.com/office/drawing/2014/main" id="{CD0CD001-C980-49F2-A074-0E8A16F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2CCEA2BF-A0F0-4D64-84E9-FA8988F74B4F}"/>
              </a:ext>
            </a:extLst>
          </p:cNvPr>
          <p:cNvSpPr>
            <a:spLocks noGrp="1"/>
          </p:cNvSpPr>
          <p:nvPr>
            <p:ph idx="1"/>
          </p:nvPr>
        </p:nvSpPr>
        <p:spPr>
          <a:xfrm>
            <a:off x="1069848" y="2121408"/>
            <a:ext cx="6391126" cy="4050792"/>
          </a:xfrm>
        </p:spPr>
        <p:txBody>
          <a:bodyPr>
            <a:normAutofit/>
          </a:bodyPr>
          <a:lstStyle/>
          <a:p>
            <a:pPr algn="just"/>
            <a:r>
              <a:rPr lang="pt-BR" sz="2000" b="0" i="0" u="none" strike="noStrike" baseline="0" dirty="0">
                <a:solidFill>
                  <a:srgbClr val="000000"/>
                </a:solidFill>
              </a:rPr>
              <a:t>2015: a CGU determinou a publicidade de parte do acervo da Fundação Casa de Rui Barbosa. </a:t>
            </a:r>
          </a:p>
          <a:p>
            <a:pPr algn="just"/>
            <a:r>
              <a:rPr lang="pt-BR" sz="2000" b="0" i="0" u="none" strike="noStrike" baseline="0" dirty="0">
                <a:solidFill>
                  <a:srgbClr val="000000"/>
                </a:solidFill>
              </a:rPr>
              <a:t>Dentre a documentação tornada pública, constava carta do escritor Mário de Andrade destinada ao também escritor Manoel Bandeira, em que o primeiro tratava dos boatos sobre sua suposta homossexualidade. </a:t>
            </a:r>
          </a:p>
          <a:p>
            <a:pPr algn="just"/>
            <a:r>
              <a:rPr lang="pt-BR" sz="2000" b="0" i="0" u="none" strike="noStrike" baseline="0" dirty="0">
                <a:solidFill>
                  <a:srgbClr val="000000"/>
                </a:solidFill>
              </a:rPr>
              <a:t>CGU considerou que, embora sensíveis, as informações eram necessárias à recuperação de fatos históricos de maior relevância, como previsto no artigo 58, inciso II, do Decreto nº 7.724/2012.</a:t>
            </a:r>
          </a:p>
        </p:txBody>
      </p:sp>
      <p:pic>
        <p:nvPicPr>
          <p:cNvPr id="6" name="Picture 2" descr="MÁRIO DE ANDRADE TRANSFORMOU A CULTURA BRASILEIRA">
            <a:extLst>
              <a:ext uri="{FF2B5EF4-FFF2-40B4-BE49-F238E27FC236}">
                <a16:creationId xmlns:a16="http://schemas.microsoft.com/office/drawing/2014/main" id="{6D212A4F-21F5-44E7-BFC0-26D579284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186" y="1869108"/>
            <a:ext cx="2807735" cy="430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75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Classificação de informações </a:t>
            </a:r>
          </a:p>
        </p:txBody>
      </p:sp>
      <p:sp>
        <p:nvSpPr>
          <p:cNvPr id="3" name="Espaço Reservado para Conteúdo 2">
            <a:extLst>
              <a:ext uri="{FF2B5EF4-FFF2-40B4-BE49-F238E27FC236}">
                <a16:creationId xmlns:a16="http://schemas.microsoft.com/office/drawing/2014/main" id="{2BEAC026-2DA6-4ACF-AF48-9D8B22482934}"/>
              </a:ext>
            </a:extLst>
          </p:cNvPr>
          <p:cNvSpPr>
            <a:spLocks noGrp="1"/>
          </p:cNvSpPr>
          <p:nvPr>
            <p:ph idx="1"/>
          </p:nvPr>
        </p:nvSpPr>
        <p:spPr/>
        <p:txBody>
          <a:bodyPr>
            <a:normAutofit fontScale="92500" lnSpcReduction="20000"/>
          </a:bodyPr>
          <a:lstStyle/>
          <a:p>
            <a:pPr algn="just">
              <a:lnSpc>
                <a:spcPct val="150000"/>
              </a:lnSpc>
            </a:pPr>
            <a:r>
              <a:rPr lang="pt-BR" dirty="0"/>
              <a:t>É uma decisão administrativa; </a:t>
            </a:r>
          </a:p>
          <a:p>
            <a:pPr algn="just">
              <a:lnSpc>
                <a:spcPct val="150000"/>
              </a:lnSpc>
            </a:pPr>
            <a:r>
              <a:rPr lang="pt-BR" dirty="0"/>
              <a:t>CF 1988:</a:t>
            </a:r>
          </a:p>
          <a:p>
            <a:pPr lvl="1" algn="just">
              <a:lnSpc>
                <a:spcPct val="150000"/>
              </a:lnSpc>
            </a:pPr>
            <a:r>
              <a:rPr lang="pt-BR" dirty="0"/>
              <a:t>Art. 5º Todos são iguais perante a lei, sem distinção de qualquer natureza, </a:t>
            </a:r>
            <a:r>
              <a:rPr lang="pt-BR" dirty="0" err="1"/>
              <a:t>garantindose</a:t>
            </a:r>
            <a:r>
              <a:rPr lang="pt-BR" dirty="0"/>
              <a:t> aos brasileiros e aos estrangeiros residentes no País a inviolabilidade do direito à vida, à liberdade, à igualdade, à segurança e à propriedade, nos termos seguintes:</a:t>
            </a:r>
          </a:p>
          <a:p>
            <a:pPr lvl="1" algn="just">
              <a:lnSpc>
                <a:spcPct val="150000"/>
              </a:lnSpc>
            </a:pPr>
            <a:r>
              <a:rPr lang="pt-BR" dirty="0"/>
              <a:t>(...)</a:t>
            </a:r>
          </a:p>
          <a:p>
            <a:pPr lvl="1" algn="just">
              <a:lnSpc>
                <a:spcPct val="150000"/>
              </a:lnSpc>
            </a:pPr>
            <a:r>
              <a:rPr lang="pt-BR" dirty="0"/>
              <a:t>XXXIII - todos têm direito a receber dos órgãos públicos informações de seu interesse particular, ou de interesse coletivo ou geral, que serão prestadas no prazo da lei, sob pena de responsabilidade, </a:t>
            </a:r>
            <a:r>
              <a:rPr lang="pt-BR" b="1" dirty="0"/>
              <a:t>ressalvadas aquelas cujo sigilo seja imprescindível à segurança da sociedade e do Estado</a:t>
            </a:r>
            <a:r>
              <a:rPr lang="pt-BR" dirty="0"/>
              <a:t>;</a:t>
            </a:r>
          </a:p>
        </p:txBody>
      </p:sp>
      <p:pic>
        <p:nvPicPr>
          <p:cNvPr id="4" name="Picture 2" descr="Lei de Acesso à Informação: o que você precisa saber - Editora FÓRUM -  Conhecimento Jurídico">
            <a:extLst>
              <a:ext uri="{FF2B5EF4-FFF2-40B4-BE49-F238E27FC236}">
                <a16:creationId xmlns:a16="http://schemas.microsoft.com/office/drawing/2014/main" id="{33C3CE44-405C-4C0A-81B6-A3CAB00E8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8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Democracia e </a:t>
            </a:r>
            <a:r>
              <a:rPr lang="pt-BR" i="1" dirty="0" err="1"/>
              <a:t>accountability</a:t>
            </a:r>
            <a:endParaRPr lang="pt-BR" i="1" dirty="0"/>
          </a:p>
        </p:txBody>
      </p:sp>
      <p:sp>
        <p:nvSpPr>
          <p:cNvPr id="3" name="Espaço Reservado para Conteúdo 2"/>
          <p:cNvSpPr>
            <a:spLocks noGrp="1"/>
          </p:cNvSpPr>
          <p:nvPr>
            <p:ph idx="1"/>
          </p:nvPr>
        </p:nvSpPr>
        <p:spPr/>
        <p:txBody>
          <a:bodyPr>
            <a:noAutofit/>
          </a:bodyPr>
          <a:lstStyle/>
          <a:p>
            <a:pPr marL="461772" indent="-342900" algn="just">
              <a:lnSpc>
                <a:spcPct val="150000"/>
              </a:lnSpc>
              <a:spcBef>
                <a:spcPts val="600"/>
              </a:spcBef>
              <a:buFont typeface="Arial" panose="020B0604020202020204" pitchFamily="34" charset="0"/>
              <a:buChar char="•"/>
            </a:pPr>
            <a:r>
              <a:rPr lang="pt-BR" sz="2400" dirty="0"/>
              <a:t>Formas que visam garantir a </a:t>
            </a:r>
            <a:r>
              <a:rPr lang="pt-BR" sz="2400" i="1" dirty="0" err="1"/>
              <a:t>accountability</a:t>
            </a:r>
            <a:r>
              <a:rPr lang="pt-BR" sz="2400" i="1" dirty="0"/>
              <a:t> </a:t>
            </a:r>
            <a:r>
              <a:rPr lang="pt-BR" sz="2400" dirty="0"/>
              <a:t>(responsabilização política ininterrupta do Poder Público em relação à sociedade):</a:t>
            </a:r>
          </a:p>
          <a:p>
            <a:pPr marL="925830" lvl="1" indent="-514350" algn="just">
              <a:lnSpc>
                <a:spcPct val="150000"/>
              </a:lnSpc>
              <a:spcBef>
                <a:spcPts val="600"/>
              </a:spcBef>
              <a:buFont typeface="+mj-lt"/>
              <a:buAutoNum type="arabicParenR"/>
            </a:pPr>
            <a:r>
              <a:rPr lang="pt-BR" sz="2200" dirty="0"/>
              <a:t>Processo eleitoral;</a:t>
            </a:r>
          </a:p>
          <a:p>
            <a:pPr marL="925830" lvl="1" indent="-514350" algn="just">
              <a:lnSpc>
                <a:spcPct val="150000"/>
              </a:lnSpc>
              <a:spcBef>
                <a:spcPts val="600"/>
              </a:spcBef>
              <a:buFont typeface="+mj-lt"/>
              <a:buAutoNum type="arabicParenR"/>
            </a:pPr>
            <a:r>
              <a:rPr lang="pt-BR" sz="2200" dirty="0"/>
              <a:t>Controle institucional durante o mandato;</a:t>
            </a:r>
          </a:p>
          <a:p>
            <a:pPr marL="925830" lvl="1" indent="-514350" algn="just">
              <a:lnSpc>
                <a:spcPct val="150000"/>
              </a:lnSpc>
              <a:spcBef>
                <a:spcPts val="600"/>
              </a:spcBef>
              <a:buFont typeface="+mj-lt"/>
              <a:buAutoNum type="arabicParenR"/>
            </a:pPr>
            <a:r>
              <a:rPr lang="pt-BR" sz="2200" dirty="0"/>
              <a:t>Criação de regras estatais intertemporais</a:t>
            </a:r>
            <a:r>
              <a:rPr lang="pt-BR" sz="2000" dirty="0">
                <a:latin typeface="Calibri"/>
              </a:rPr>
              <a:t>→ </a:t>
            </a:r>
            <a:r>
              <a:rPr lang="pt-BR" sz="2200" dirty="0"/>
              <a:t>poder governamental é limitado em seu escopo de atuação.</a:t>
            </a:r>
          </a:p>
        </p:txBody>
      </p:sp>
    </p:spTree>
    <p:extLst>
      <p:ext uri="{BB962C8B-B14F-4D97-AF65-F5344CB8AC3E}">
        <p14:creationId xmlns:p14="http://schemas.microsoft.com/office/powerpoint/2010/main" val="1979102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Quais informações podem ser classificadas?</a:t>
            </a:r>
          </a:p>
        </p:txBody>
      </p:sp>
      <p:sp>
        <p:nvSpPr>
          <p:cNvPr id="3" name="Espaço Reservado para Conteúdo 2">
            <a:extLst>
              <a:ext uri="{FF2B5EF4-FFF2-40B4-BE49-F238E27FC236}">
                <a16:creationId xmlns:a16="http://schemas.microsoft.com/office/drawing/2014/main" id="{2BEAC026-2DA6-4ACF-AF48-9D8B22482934}"/>
              </a:ext>
            </a:extLst>
          </p:cNvPr>
          <p:cNvSpPr>
            <a:spLocks noGrp="1"/>
          </p:cNvSpPr>
          <p:nvPr>
            <p:ph idx="1"/>
          </p:nvPr>
        </p:nvSpPr>
        <p:spPr/>
        <p:txBody>
          <a:bodyPr>
            <a:normAutofit fontScale="85000" lnSpcReduction="10000"/>
          </a:bodyPr>
          <a:lstStyle/>
          <a:p>
            <a:pPr algn="just">
              <a:lnSpc>
                <a:spcPct val="160000"/>
              </a:lnSpc>
              <a:spcBef>
                <a:spcPts val="0"/>
              </a:spcBef>
              <a:spcAft>
                <a:spcPts val="600"/>
              </a:spcAft>
            </a:pPr>
            <a:r>
              <a:rPr lang="pt-BR" dirty="0"/>
              <a:t>Art. 23. São consideradas imprescindíveis à segurança da sociedade ou do Estado e, portanto, passíveis de classificação as informações cuja divulgação ou acesso irrestrito possam:</a:t>
            </a:r>
          </a:p>
          <a:p>
            <a:pPr lvl="1" algn="just">
              <a:lnSpc>
                <a:spcPct val="160000"/>
              </a:lnSpc>
              <a:spcBef>
                <a:spcPts val="0"/>
              </a:spcBef>
              <a:spcAft>
                <a:spcPts val="600"/>
              </a:spcAft>
            </a:pPr>
            <a:r>
              <a:rPr lang="pt-BR" dirty="0"/>
              <a:t>I - pôr em risco a defesa e a soberania nacionais ou a integridade do território nacional;</a:t>
            </a:r>
          </a:p>
          <a:p>
            <a:pPr lvl="1" algn="just">
              <a:lnSpc>
                <a:spcPct val="160000"/>
              </a:lnSpc>
              <a:spcBef>
                <a:spcPts val="0"/>
              </a:spcBef>
              <a:spcAft>
                <a:spcPts val="600"/>
              </a:spcAft>
            </a:pPr>
            <a:r>
              <a:rPr lang="pt-BR" dirty="0"/>
              <a:t>II - prejudicar ou pôr em risco a condução de negociações ou as relações internacionais do País, ou as que tenham sido fornecidas em caráter sigiloso por outros Estados e organismos internacionais;</a:t>
            </a:r>
          </a:p>
          <a:p>
            <a:pPr lvl="1" algn="just">
              <a:lnSpc>
                <a:spcPct val="160000"/>
              </a:lnSpc>
              <a:spcBef>
                <a:spcPts val="0"/>
              </a:spcBef>
              <a:spcAft>
                <a:spcPts val="600"/>
              </a:spcAft>
            </a:pPr>
            <a:r>
              <a:rPr lang="pt-BR" dirty="0"/>
              <a:t>III - pôr em risco a vida, a segurança ou a saúde da população;</a:t>
            </a:r>
          </a:p>
          <a:p>
            <a:pPr lvl="1" algn="just">
              <a:lnSpc>
                <a:spcPct val="160000"/>
              </a:lnSpc>
              <a:spcBef>
                <a:spcPts val="0"/>
              </a:spcBef>
              <a:spcAft>
                <a:spcPts val="600"/>
              </a:spcAft>
            </a:pPr>
            <a:r>
              <a:rPr lang="pt-BR" dirty="0"/>
              <a:t>IV - oferecer elevado risco à estabilidade financeira, econômica ou monetária do País;</a:t>
            </a:r>
          </a:p>
          <a:p>
            <a:pPr lvl="1" algn="just">
              <a:lnSpc>
                <a:spcPct val="160000"/>
              </a:lnSpc>
              <a:spcBef>
                <a:spcPts val="0"/>
              </a:spcBef>
              <a:spcAft>
                <a:spcPts val="600"/>
              </a:spcAft>
            </a:pPr>
            <a:r>
              <a:rPr lang="pt-BR" dirty="0"/>
              <a:t>V - prejudicar ou causar risco a planos ou operações estratégicos das Forças Armadas;</a:t>
            </a:r>
          </a:p>
        </p:txBody>
      </p:sp>
      <p:pic>
        <p:nvPicPr>
          <p:cNvPr id="4" name="Picture 2" descr="Lei de Acesso à Informação: o que você precisa saber - Editora FÓRUM -  Conhecimento Jurídico">
            <a:extLst>
              <a:ext uri="{FF2B5EF4-FFF2-40B4-BE49-F238E27FC236}">
                <a16:creationId xmlns:a16="http://schemas.microsoft.com/office/drawing/2014/main" id="{D10A1FA4-2EFC-4F61-8D75-44E77D61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39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Quais informações podem ser classificadas?</a:t>
            </a:r>
          </a:p>
        </p:txBody>
      </p:sp>
      <p:sp>
        <p:nvSpPr>
          <p:cNvPr id="3" name="Espaço Reservado para Conteúdo 2">
            <a:extLst>
              <a:ext uri="{FF2B5EF4-FFF2-40B4-BE49-F238E27FC236}">
                <a16:creationId xmlns:a16="http://schemas.microsoft.com/office/drawing/2014/main" id="{2BEAC026-2DA6-4ACF-AF48-9D8B22482934}"/>
              </a:ext>
            </a:extLst>
          </p:cNvPr>
          <p:cNvSpPr>
            <a:spLocks noGrp="1"/>
          </p:cNvSpPr>
          <p:nvPr>
            <p:ph idx="1"/>
          </p:nvPr>
        </p:nvSpPr>
        <p:spPr/>
        <p:txBody>
          <a:bodyPr>
            <a:normAutofit fontScale="85000" lnSpcReduction="10000"/>
          </a:bodyPr>
          <a:lstStyle/>
          <a:p>
            <a:pPr algn="just">
              <a:lnSpc>
                <a:spcPct val="160000"/>
              </a:lnSpc>
              <a:spcBef>
                <a:spcPts val="0"/>
              </a:spcBef>
            </a:pPr>
            <a:r>
              <a:rPr lang="pt-BR" dirty="0"/>
              <a:t>Art. 23. São consideradas imprescindíveis à segurança da sociedade ou do Estado e, portanto, passíveis de classificação as informações cuja divulgação ou acesso irrestrito possam:</a:t>
            </a:r>
          </a:p>
          <a:p>
            <a:pPr lvl="1" algn="just">
              <a:lnSpc>
                <a:spcPct val="160000"/>
              </a:lnSpc>
              <a:spcBef>
                <a:spcPts val="0"/>
              </a:spcBef>
              <a:spcAft>
                <a:spcPts val="0"/>
              </a:spcAft>
            </a:pPr>
            <a:r>
              <a:rPr lang="pt-BR" dirty="0"/>
              <a:t>VI - prejudicar ou causar risco a projetos de pesquisa e desenvolvimento científico ou tecnológico, assim como a sistemas, bens, instalações ou áreas de interesse estratégico nacional;</a:t>
            </a:r>
          </a:p>
          <a:p>
            <a:pPr lvl="1" algn="just">
              <a:lnSpc>
                <a:spcPct val="160000"/>
              </a:lnSpc>
              <a:spcBef>
                <a:spcPts val="0"/>
              </a:spcBef>
              <a:spcAft>
                <a:spcPts val="0"/>
              </a:spcAft>
            </a:pPr>
            <a:r>
              <a:rPr lang="pt-BR" dirty="0"/>
              <a:t>VII - pôr em risco a segurança de instituições ou de altas autoridades nacionais ou estrangeiras e seus familiares; ou</a:t>
            </a:r>
          </a:p>
          <a:p>
            <a:pPr lvl="1" algn="just">
              <a:lnSpc>
                <a:spcPct val="160000"/>
              </a:lnSpc>
              <a:spcBef>
                <a:spcPts val="0"/>
              </a:spcBef>
              <a:spcAft>
                <a:spcPts val="0"/>
              </a:spcAft>
            </a:pPr>
            <a:r>
              <a:rPr lang="pt-BR" dirty="0"/>
              <a:t>VIII - comprometer atividades de inteligência, bem como de investigação ou fiscalização em andamento, relacionadas com a prevenção ou repressão de infrações.</a:t>
            </a:r>
          </a:p>
          <a:p>
            <a:pPr marL="274320" lvl="1" indent="0" algn="just">
              <a:lnSpc>
                <a:spcPct val="160000"/>
              </a:lnSpc>
              <a:spcBef>
                <a:spcPts val="0"/>
              </a:spcBef>
              <a:spcAft>
                <a:spcPts val="0"/>
              </a:spcAft>
              <a:buNone/>
            </a:pPr>
            <a:endParaRPr lang="pt-BR" sz="1600" b="0" i="0" u="none" strike="noStrike" baseline="0" dirty="0">
              <a:solidFill>
                <a:srgbClr val="000000"/>
              </a:solidFill>
              <a:latin typeface="Calibri" panose="020F0502020204030204" pitchFamily="34" charset="0"/>
            </a:endParaRPr>
          </a:p>
          <a:p>
            <a:pPr lvl="1" algn="just">
              <a:lnSpc>
                <a:spcPct val="160000"/>
              </a:lnSpc>
              <a:spcBef>
                <a:spcPts val="0"/>
              </a:spcBef>
              <a:spcAft>
                <a:spcPts val="0"/>
              </a:spcAft>
            </a:pPr>
            <a:r>
              <a:rPr lang="pt-BR" dirty="0">
                <a:solidFill>
                  <a:srgbClr val="000000"/>
                </a:solidFill>
              </a:rPr>
              <a:t>C</a:t>
            </a:r>
            <a:r>
              <a:rPr lang="pt-BR" b="0" i="0" u="none" strike="noStrike" baseline="0" dirty="0">
                <a:solidFill>
                  <a:srgbClr val="000000"/>
                </a:solidFill>
              </a:rPr>
              <a:t>olocar em risco a segurança do Presidente e Vice-Presidente da República e respectivos cônjuges e filhos(as). </a:t>
            </a:r>
          </a:p>
        </p:txBody>
      </p:sp>
      <p:pic>
        <p:nvPicPr>
          <p:cNvPr id="4" name="Picture 2" descr="Lei de Acesso à Informação: o que você precisa saber - Editora FÓRUM -  Conhecimento Jurídico">
            <a:extLst>
              <a:ext uri="{FF2B5EF4-FFF2-40B4-BE49-F238E27FC236}">
                <a16:creationId xmlns:a16="http://schemas.microsoft.com/office/drawing/2014/main" id="{D10A1FA4-2EFC-4F61-8D75-44E77D61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16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Tempo de proteção</a:t>
            </a:r>
          </a:p>
        </p:txBody>
      </p:sp>
      <p:pic>
        <p:nvPicPr>
          <p:cNvPr id="6" name="Espaço Reservado para Conteúdo 5">
            <a:extLst>
              <a:ext uri="{FF2B5EF4-FFF2-40B4-BE49-F238E27FC236}">
                <a16:creationId xmlns:a16="http://schemas.microsoft.com/office/drawing/2014/main" id="{46805045-8C0D-4920-834A-450BE0881134}"/>
              </a:ext>
            </a:extLst>
          </p:cNvPr>
          <p:cNvPicPr>
            <a:picLocks noGrp="1" noChangeAspect="1"/>
          </p:cNvPicPr>
          <p:nvPr>
            <p:ph idx="1"/>
          </p:nvPr>
        </p:nvPicPr>
        <p:blipFill rotWithShape="1">
          <a:blip r:embed="rId2"/>
          <a:srcRect l="19045" t="23694" r="18678" b="18316"/>
          <a:stretch/>
        </p:blipFill>
        <p:spPr>
          <a:xfrm>
            <a:off x="1885070" y="2278965"/>
            <a:ext cx="7893983" cy="4132587"/>
          </a:xfrm>
        </p:spPr>
      </p:pic>
      <p:pic>
        <p:nvPicPr>
          <p:cNvPr id="4" name="Picture 2" descr="Lei de Acesso à Informação: o que você precisa saber - Editora FÓRUM -  Conhecimento Jurídico">
            <a:extLst>
              <a:ext uri="{FF2B5EF4-FFF2-40B4-BE49-F238E27FC236}">
                <a16:creationId xmlns:a16="http://schemas.microsoft.com/office/drawing/2014/main" id="{D10A1FA4-2EFC-4F61-8D75-44E77D61E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69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Informação classificada</a:t>
            </a:r>
          </a:p>
        </p:txBody>
      </p:sp>
      <p:pic>
        <p:nvPicPr>
          <p:cNvPr id="4" name="Picture 2" descr="Lei de Acesso à Informação: o que você precisa saber - Editora FÓRUM -  Conhecimento Jurídico">
            <a:extLst>
              <a:ext uri="{FF2B5EF4-FFF2-40B4-BE49-F238E27FC236}">
                <a16:creationId xmlns:a16="http://schemas.microsoft.com/office/drawing/2014/main" id="{D10A1FA4-2EFC-4F61-8D75-44E77D61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7">
            <a:extLst>
              <a:ext uri="{FF2B5EF4-FFF2-40B4-BE49-F238E27FC236}">
                <a16:creationId xmlns:a16="http://schemas.microsoft.com/office/drawing/2014/main" id="{B49C1E3D-E208-4C31-A555-DA5EB38D747D}"/>
              </a:ext>
            </a:extLst>
          </p:cNvPr>
          <p:cNvGraphicFramePr>
            <a:graphicFrameLocks noGrp="1"/>
          </p:cNvGraphicFramePr>
          <p:nvPr>
            <p:ph idx="1"/>
            <p:extLst>
              <p:ext uri="{D42A27DB-BD31-4B8C-83A1-F6EECF244321}">
                <p14:modId xmlns:p14="http://schemas.microsoft.com/office/powerpoint/2010/main" val="2630689528"/>
              </p:ext>
            </p:extLst>
          </p:nvPr>
        </p:nvGraphicFramePr>
        <p:xfrm>
          <a:off x="748221" y="1898982"/>
          <a:ext cx="10548135" cy="4607560"/>
        </p:xfrm>
        <a:graphic>
          <a:graphicData uri="http://schemas.openxmlformats.org/drawingml/2006/table">
            <a:tbl>
              <a:tblPr firstRow="1" bandRow="1">
                <a:tableStyleId>{5C22544A-7EE6-4342-B048-85BDC9FD1C3A}</a:tableStyleId>
              </a:tblPr>
              <a:tblGrid>
                <a:gridCol w="2332604">
                  <a:extLst>
                    <a:ext uri="{9D8B030D-6E8A-4147-A177-3AD203B41FA5}">
                      <a16:colId xmlns:a16="http://schemas.microsoft.com/office/drawing/2014/main" val="293472772"/>
                    </a:ext>
                  </a:extLst>
                </a:gridCol>
                <a:gridCol w="8215531">
                  <a:extLst>
                    <a:ext uri="{9D8B030D-6E8A-4147-A177-3AD203B41FA5}">
                      <a16:colId xmlns:a16="http://schemas.microsoft.com/office/drawing/2014/main" val="2322010198"/>
                    </a:ext>
                  </a:extLst>
                </a:gridCol>
              </a:tblGrid>
              <a:tr h="370840">
                <a:tc>
                  <a:txBody>
                    <a:bodyPr/>
                    <a:lstStyle/>
                    <a:p>
                      <a:r>
                        <a:rPr lang="pt-BR" dirty="0"/>
                        <a:t>Classificação</a:t>
                      </a:r>
                    </a:p>
                  </a:txBody>
                  <a:tcPr/>
                </a:tc>
                <a:tc>
                  <a:txBody>
                    <a:bodyPr/>
                    <a:lstStyle/>
                    <a:p>
                      <a:r>
                        <a:rPr lang="pt-BR" dirty="0"/>
                        <a:t>Quem decide</a:t>
                      </a:r>
                    </a:p>
                  </a:txBody>
                  <a:tcPr/>
                </a:tc>
                <a:extLst>
                  <a:ext uri="{0D108BD9-81ED-4DB2-BD59-A6C34878D82A}">
                    <a16:rowId xmlns:a16="http://schemas.microsoft.com/office/drawing/2014/main" val="1226630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Grau ultrassecreto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(25 anos)</a:t>
                      </a:r>
                    </a:p>
                    <a:p>
                      <a:endParaRPr lang="pt-BR" sz="2000" dirty="0"/>
                    </a:p>
                  </a:txBody>
                  <a:tcPr anchor="ctr"/>
                </a:tc>
                <a:tc>
                  <a:txBody>
                    <a:bodyPr/>
                    <a:lstStyle/>
                    <a:p>
                      <a:pPr marL="285750" indent="-285750">
                        <a:buFont typeface="Arial" panose="020B0604020202020204" pitchFamily="34" charset="0"/>
                        <a:buChar char="•"/>
                      </a:pPr>
                      <a:r>
                        <a:rPr lang="pt-BR" sz="2000" dirty="0"/>
                        <a:t>Presidente da República.</a:t>
                      </a:r>
                    </a:p>
                    <a:p>
                      <a:pPr marL="285750" indent="-285750">
                        <a:buFont typeface="Arial" panose="020B0604020202020204" pitchFamily="34" charset="0"/>
                        <a:buChar char="•"/>
                      </a:pPr>
                      <a:r>
                        <a:rPr lang="pt-BR" sz="2000" dirty="0"/>
                        <a:t>Vice-Presidente da República.</a:t>
                      </a:r>
                    </a:p>
                    <a:p>
                      <a:pPr marL="285750" indent="-285750">
                        <a:buFont typeface="Arial" panose="020B0604020202020204" pitchFamily="34" charset="0"/>
                        <a:buChar char="•"/>
                      </a:pPr>
                      <a:r>
                        <a:rPr lang="pt-BR" sz="2000" dirty="0"/>
                        <a:t>Ministros de Estado e autoridades com as mesmas prerrogativas.</a:t>
                      </a:r>
                    </a:p>
                    <a:p>
                      <a:pPr marL="285750" indent="-285750">
                        <a:buFont typeface="Arial" panose="020B0604020202020204" pitchFamily="34" charset="0"/>
                        <a:buChar char="•"/>
                      </a:pPr>
                      <a:r>
                        <a:rPr lang="pt-BR" sz="2000" dirty="0"/>
                        <a:t>Comandantes da Marinha, do Exército e da Aeronáutica.</a:t>
                      </a:r>
                    </a:p>
                    <a:p>
                      <a:pPr marL="285750" indent="-285750">
                        <a:buFont typeface="Arial" panose="020B0604020202020204" pitchFamily="34" charset="0"/>
                        <a:buChar char="•"/>
                      </a:pPr>
                      <a:r>
                        <a:rPr lang="pt-BR" sz="2000" dirty="0"/>
                        <a:t>Chefes de Missões Diplomáticas e Consulares permanentes no exterior.</a:t>
                      </a:r>
                    </a:p>
                  </a:txBody>
                  <a:tcPr anchor="ctr"/>
                </a:tc>
                <a:extLst>
                  <a:ext uri="{0D108BD9-81ED-4DB2-BD59-A6C34878D82A}">
                    <a16:rowId xmlns:a16="http://schemas.microsoft.com/office/drawing/2014/main" val="1142560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dk1"/>
                          </a:solidFill>
                          <a:latin typeface="+mn-lt"/>
                          <a:ea typeface="+mn-ea"/>
                          <a:cs typeface="+mn-cs"/>
                        </a:rPr>
                        <a:t>Grau secreto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dk1"/>
                          </a:solidFill>
                          <a:latin typeface="+mn-lt"/>
                          <a:ea typeface="+mn-ea"/>
                          <a:cs typeface="+mn-cs"/>
                        </a:rPr>
                        <a:t>(15 anos) 	</a:t>
                      </a:r>
                    </a:p>
                  </a:txBody>
                  <a:tcPr anchor="ctr"/>
                </a:tc>
                <a:tc>
                  <a:txBody>
                    <a:bodyPr/>
                    <a:lstStyle/>
                    <a:p>
                      <a:pPr marL="285750" indent="-285750" algn="just">
                        <a:buFont typeface="Arial" panose="020B0604020202020204" pitchFamily="34" charset="0"/>
                        <a:buChar char="•"/>
                      </a:pPr>
                      <a:r>
                        <a:rPr lang="pt-BR" sz="2000" b="0" i="0" u="none" strike="noStrike" kern="1200" baseline="0" dirty="0">
                          <a:solidFill>
                            <a:schemeClr val="dk1"/>
                          </a:solidFill>
                          <a:latin typeface="+mn-lt"/>
                          <a:ea typeface="+mn-ea"/>
                          <a:cs typeface="+mn-cs"/>
                        </a:rPr>
                        <a:t>Todos os autorizados para o grau ultrassecreto. </a:t>
                      </a:r>
                    </a:p>
                    <a:p>
                      <a:pPr marL="285750" indent="-285750" algn="just">
                        <a:buFont typeface="Arial" panose="020B0604020202020204" pitchFamily="34" charset="0"/>
                        <a:buChar char="•"/>
                      </a:pPr>
                      <a:r>
                        <a:rPr lang="pt-BR" sz="2000" b="0" i="0" u="none" strike="noStrike" kern="1200" baseline="0" dirty="0">
                          <a:solidFill>
                            <a:schemeClr val="dk1"/>
                          </a:solidFill>
                          <a:latin typeface="+mn-lt"/>
                          <a:ea typeface="+mn-ea"/>
                          <a:cs typeface="+mn-cs"/>
                        </a:rPr>
                        <a:t>Titulares de autarquias, fundações ou empresas públicas e sociedades de economia mista. 	</a:t>
                      </a:r>
                    </a:p>
                  </a:txBody>
                  <a:tcPr anchor="ctr"/>
                </a:tc>
                <a:extLst>
                  <a:ext uri="{0D108BD9-81ED-4DB2-BD59-A6C34878D82A}">
                    <a16:rowId xmlns:a16="http://schemas.microsoft.com/office/drawing/2014/main" val="364399744"/>
                  </a:ext>
                </a:extLst>
              </a:tr>
              <a:tr h="370840">
                <a:tc>
                  <a:txBody>
                    <a:bodyPr/>
                    <a:lstStyle/>
                    <a:p>
                      <a:r>
                        <a:rPr lang="pt-BR" sz="2000" dirty="0"/>
                        <a:t>Grau reservado </a:t>
                      </a:r>
                    </a:p>
                    <a:p>
                      <a:r>
                        <a:rPr lang="pt-BR" sz="2000" dirty="0"/>
                        <a:t>(5 anos)</a:t>
                      </a:r>
                    </a:p>
                  </a:txBody>
                  <a:tcPr anchor="ctr"/>
                </a:tc>
                <a:tc>
                  <a:txBody>
                    <a:bodyPr/>
                    <a:lstStyle/>
                    <a:p>
                      <a:pPr marL="285750" indent="-285750" algn="just">
                        <a:buFont typeface="Arial" panose="020B0604020202020204" pitchFamily="34" charset="0"/>
                        <a:buChar char="•"/>
                      </a:pPr>
                      <a:r>
                        <a:rPr lang="pt-BR" sz="2000" b="0" i="0" u="none" strike="noStrike" kern="1200" baseline="0" dirty="0">
                          <a:solidFill>
                            <a:schemeClr val="dk1"/>
                          </a:solidFill>
                          <a:latin typeface="+mn-lt"/>
                          <a:ea typeface="+mn-ea"/>
                          <a:cs typeface="+mn-cs"/>
                        </a:rPr>
                        <a:t>Todos os autorizados para os graus ultrassecreto e secreto. </a:t>
                      </a:r>
                    </a:p>
                    <a:p>
                      <a:pPr marL="285750" indent="-285750" algn="just">
                        <a:buFont typeface="Arial" panose="020B0604020202020204" pitchFamily="34" charset="0"/>
                        <a:buChar char="•"/>
                      </a:pPr>
                      <a:r>
                        <a:rPr lang="pt-BR" sz="2000" b="0" i="0" u="none" strike="noStrike" kern="1200" baseline="0" dirty="0">
                          <a:solidFill>
                            <a:schemeClr val="dk1"/>
                          </a:solidFill>
                          <a:latin typeface="+mn-lt"/>
                          <a:ea typeface="+mn-ea"/>
                          <a:cs typeface="+mn-cs"/>
                        </a:rPr>
                        <a:t>Autoridades que exerçam funções de direção, comando ou chefia, nível DAS 101.5, ou superior, do Grupo-Direção e Assessoramento Superiores, ou de hierarquia equivalente.</a:t>
                      </a:r>
                    </a:p>
                  </a:txBody>
                  <a:tcPr anchor="ctr"/>
                </a:tc>
                <a:extLst>
                  <a:ext uri="{0D108BD9-81ED-4DB2-BD59-A6C34878D82A}">
                    <a16:rowId xmlns:a16="http://schemas.microsoft.com/office/drawing/2014/main" val="1597864440"/>
                  </a:ext>
                </a:extLst>
              </a:tr>
            </a:tbl>
          </a:graphicData>
        </a:graphic>
      </p:graphicFrame>
    </p:spTree>
    <p:extLst>
      <p:ext uri="{BB962C8B-B14F-4D97-AF65-F5344CB8AC3E}">
        <p14:creationId xmlns:p14="http://schemas.microsoft.com/office/powerpoint/2010/main" val="2394918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Estatísticas de Pedidos da LAI</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dirty="0">
                <a:hlinkClick r:id="rId2"/>
              </a:rPr>
              <a:t>Painel Lei de Acesso à Informação </a:t>
            </a:r>
            <a:r>
              <a:rPr lang="pt-BR" dirty="0"/>
              <a:t>da CGU</a:t>
            </a:r>
          </a:p>
          <a:p>
            <a:pPr algn="just">
              <a:lnSpc>
                <a:spcPct val="150000"/>
              </a:lnSpc>
            </a:pPr>
            <a:endParaRPr lang="pt-BR" dirty="0"/>
          </a:p>
          <a:p>
            <a:pPr algn="just">
              <a:lnSpc>
                <a:spcPct val="150000"/>
              </a:lnSpc>
            </a:pPr>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áfico de barras 3D —  Vetores de Stock">
            <a:extLst>
              <a:ext uri="{FF2B5EF4-FFF2-40B4-BE49-F238E27FC236}">
                <a16:creationId xmlns:a16="http://schemas.microsoft.com/office/drawing/2014/main" id="{0F629B80-8C97-4C51-80ED-27399AFFF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466" y="2879657"/>
            <a:ext cx="4496568" cy="331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45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pPr>
            <a:r>
              <a:rPr lang="pt-BR" sz="2400" dirty="0"/>
              <a:t>2012: Sistema Eletrônico do Serviço de Informações ao Cidadão (</a:t>
            </a:r>
            <a:r>
              <a:rPr lang="pt-BR" sz="2400" dirty="0" err="1"/>
              <a:t>e-SIC</a:t>
            </a:r>
            <a:r>
              <a:rPr lang="pt-BR" sz="2400" dirty="0"/>
              <a:t>) - CGU;</a:t>
            </a:r>
          </a:p>
          <a:p>
            <a:pPr algn="just">
              <a:lnSpc>
                <a:spcPct val="150000"/>
              </a:lnSpc>
            </a:pPr>
            <a:r>
              <a:rPr lang="pt-BR" sz="2400" dirty="0"/>
              <a:t>1º de agosto de 2019: Plataforma Integrada de Ouvidoria e Acesso à Informação – </a:t>
            </a:r>
            <a:r>
              <a:rPr lang="pt-BR" sz="2400" dirty="0">
                <a:hlinkClick r:id="rId2"/>
              </a:rPr>
              <a:t>Fala.BR </a:t>
            </a:r>
            <a:r>
              <a:rPr lang="pt-BR" sz="2400" dirty="0"/>
              <a:t>- da CGU.</a:t>
            </a:r>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uncionalismo é assunto mais solicitado via Lei de Acesso de Informação |  Poder360">
            <a:extLst>
              <a:ext uri="{FF2B5EF4-FFF2-40B4-BE49-F238E27FC236}">
                <a16:creationId xmlns:a16="http://schemas.microsoft.com/office/drawing/2014/main" id="{C2354317-68A4-4690-AF55-D9829F293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31" y="4174236"/>
            <a:ext cx="3420872" cy="219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16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hlinkClick r:id="rId3"/>
            <a:extLst>
              <a:ext uri="{FF2B5EF4-FFF2-40B4-BE49-F238E27FC236}">
                <a16:creationId xmlns:a16="http://schemas.microsoft.com/office/drawing/2014/main" id="{90E57BFE-23C0-482D-ADA1-443FE5F3AAFD}"/>
              </a:ext>
            </a:extLst>
          </p:cNvPr>
          <p:cNvPicPr>
            <a:picLocks noChangeAspect="1"/>
          </p:cNvPicPr>
          <p:nvPr/>
        </p:nvPicPr>
        <p:blipFill rotWithShape="1">
          <a:blip r:embed="rId4"/>
          <a:srcRect t="4615" b="9980"/>
          <a:stretch/>
        </p:blipFill>
        <p:spPr>
          <a:xfrm>
            <a:off x="880871" y="1768126"/>
            <a:ext cx="10058399" cy="4829672"/>
          </a:xfrm>
          <a:prstGeom prst="rect">
            <a:avLst/>
          </a:prstGeom>
        </p:spPr>
      </p:pic>
    </p:spTree>
    <p:extLst>
      <p:ext uri="{BB962C8B-B14F-4D97-AF65-F5344CB8AC3E}">
        <p14:creationId xmlns:p14="http://schemas.microsoft.com/office/powerpoint/2010/main" val="2010636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281A00ED-01AD-48EF-A578-AB266219FA42}"/>
              </a:ext>
            </a:extLst>
          </p:cNvPr>
          <p:cNvPicPr>
            <a:picLocks noChangeAspect="1"/>
          </p:cNvPicPr>
          <p:nvPr/>
        </p:nvPicPr>
        <p:blipFill rotWithShape="1">
          <a:blip r:embed="rId3"/>
          <a:srcRect t="4286" b="5209"/>
          <a:stretch/>
        </p:blipFill>
        <p:spPr>
          <a:xfrm>
            <a:off x="466557" y="387823"/>
            <a:ext cx="11367634" cy="5784377"/>
          </a:xfrm>
          <a:prstGeom prst="rect">
            <a:avLst/>
          </a:prstGeom>
        </p:spPr>
      </p:pic>
    </p:spTree>
    <p:extLst>
      <p:ext uri="{BB962C8B-B14F-4D97-AF65-F5344CB8AC3E}">
        <p14:creationId xmlns:p14="http://schemas.microsoft.com/office/powerpoint/2010/main" val="2269978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16E0F2BD-4974-4683-A358-C5AF8C10C80C}"/>
              </a:ext>
            </a:extLst>
          </p:cNvPr>
          <p:cNvPicPr>
            <a:picLocks noChangeAspect="1"/>
          </p:cNvPicPr>
          <p:nvPr/>
        </p:nvPicPr>
        <p:blipFill rotWithShape="1">
          <a:blip r:embed="rId3"/>
          <a:srcRect t="4286" b="6645"/>
          <a:stretch/>
        </p:blipFill>
        <p:spPr>
          <a:xfrm>
            <a:off x="421748" y="484632"/>
            <a:ext cx="11412443" cy="5715000"/>
          </a:xfrm>
          <a:prstGeom prst="rect">
            <a:avLst/>
          </a:prstGeom>
        </p:spPr>
      </p:pic>
      <p:sp>
        <p:nvSpPr>
          <p:cNvPr id="8" name="Retângulo 7">
            <a:extLst>
              <a:ext uri="{FF2B5EF4-FFF2-40B4-BE49-F238E27FC236}">
                <a16:creationId xmlns:a16="http://schemas.microsoft.com/office/drawing/2014/main" id="{18A7F1BE-4D90-4B48-B3CE-1D843F467379}"/>
              </a:ext>
            </a:extLst>
          </p:cNvPr>
          <p:cNvSpPr/>
          <p:nvPr/>
        </p:nvSpPr>
        <p:spPr>
          <a:xfrm>
            <a:off x="1744394" y="2757268"/>
            <a:ext cx="2250831" cy="2096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2261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78D4B6F4-E8CE-4E24-B284-49C716F290E9}"/>
              </a:ext>
            </a:extLst>
          </p:cNvPr>
          <p:cNvPicPr>
            <a:picLocks noChangeAspect="1"/>
          </p:cNvPicPr>
          <p:nvPr/>
        </p:nvPicPr>
        <p:blipFill rotWithShape="1">
          <a:blip r:embed="rId3"/>
          <a:srcRect t="5107" b="6646"/>
          <a:stretch/>
        </p:blipFill>
        <p:spPr>
          <a:xfrm>
            <a:off x="474921" y="484632"/>
            <a:ext cx="11242158" cy="5577840"/>
          </a:xfrm>
          <a:prstGeom prst="rect">
            <a:avLst/>
          </a:prstGeom>
        </p:spPr>
      </p:pic>
      <p:sp>
        <p:nvSpPr>
          <p:cNvPr id="8" name="Retângulo 7">
            <a:extLst>
              <a:ext uri="{FF2B5EF4-FFF2-40B4-BE49-F238E27FC236}">
                <a16:creationId xmlns:a16="http://schemas.microsoft.com/office/drawing/2014/main" id="{487D457F-CA8B-4D9E-9466-9D22FC548415}"/>
              </a:ext>
            </a:extLst>
          </p:cNvPr>
          <p:cNvSpPr/>
          <p:nvPr/>
        </p:nvSpPr>
        <p:spPr>
          <a:xfrm>
            <a:off x="2194559" y="2954216"/>
            <a:ext cx="2002302" cy="15474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191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Democracia e </a:t>
            </a:r>
            <a:r>
              <a:rPr lang="pt-BR" i="1" dirty="0" err="1"/>
              <a:t>accountability</a:t>
            </a:r>
            <a:endParaRPr lang="pt-BR" i="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87242573"/>
              </p:ext>
            </p:extLst>
          </p:nvPr>
        </p:nvGraphicFramePr>
        <p:xfrm>
          <a:off x="1069975" y="2120900"/>
          <a:ext cx="10058399" cy="4355386"/>
        </p:xfrm>
        <a:graphic>
          <a:graphicData uri="http://schemas.openxmlformats.org/drawingml/2006/table">
            <a:tbl>
              <a:tblPr firstRow="1" bandRow="1">
                <a:tableStyleId>{5C22544A-7EE6-4342-B048-85BDC9FD1C3A}</a:tableStyleId>
              </a:tblPr>
              <a:tblGrid>
                <a:gridCol w="2836984">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868615">
                  <a:extLst>
                    <a:ext uri="{9D8B030D-6E8A-4147-A177-3AD203B41FA5}">
                      <a16:colId xmlns:a16="http://schemas.microsoft.com/office/drawing/2014/main" val="20002"/>
                    </a:ext>
                  </a:extLst>
                </a:gridCol>
              </a:tblGrid>
              <a:tr h="682978">
                <a:tc>
                  <a:txBody>
                    <a:bodyPr/>
                    <a:lstStyle/>
                    <a:p>
                      <a:pPr algn="ctr"/>
                      <a:r>
                        <a:rPr lang="pt-BR" dirty="0"/>
                        <a:t>Formas de </a:t>
                      </a:r>
                      <a:r>
                        <a:rPr lang="pt-BR" i="1" dirty="0" err="1"/>
                        <a:t>accountability</a:t>
                      </a:r>
                      <a:endParaRPr lang="pt-BR" i="1" dirty="0"/>
                    </a:p>
                  </a:txBody>
                  <a:tcPr anchor="ctr"/>
                </a:tc>
                <a:tc>
                  <a:txBody>
                    <a:bodyPr/>
                    <a:lstStyle/>
                    <a:p>
                      <a:pPr algn="ctr"/>
                      <a:r>
                        <a:rPr lang="pt-BR" dirty="0"/>
                        <a:t>Instrumentos</a:t>
                      </a:r>
                    </a:p>
                  </a:txBody>
                  <a:tcPr anchor="ctr"/>
                </a:tc>
                <a:tc>
                  <a:txBody>
                    <a:bodyPr/>
                    <a:lstStyle/>
                    <a:p>
                      <a:pPr algn="ctr"/>
                      <a:r>
                        <a:rPr lang="pt-BR" dirty="0"/>
                        <a:t>Condições</a:t>
                      </a:r>
                    </a:p>
                  </a:txBody>
                  <a:tcPr anchor="ctr"/>
                </a:tc>
                <a:extLst>
                  <a:ext uri="{0D108BD9-81ED-4DB2-BD59-A6C34878D82A}">
                    <a16:rowId xmlns:a16="http://schemas.microsoft.com/office/drawing/2014/main" val="10000"/>
                  </a:ext>
                </a:extLst>
              </a:tr>
              <a:tr h="975683">
                <a:tc rowSpan="4">
                  <a:txBody>
                    <a:bodyPr/>
                    <a:lstStyle/>
                    <a:p>
                      <a:r>
                        <a:rPr lang="pt-BR" b="1" dirty="0"/>
                        <a:t>Processo</a:t>
                      </a:r>
                      <a:r>
                        <a:rPr lang="pt-BR" b="1" baseline="0" dirty="0"/>
                        <a:t> eleitoral</a:t>
                      </a:r>
                      <a:endParaRPr lang="pt-BR" b="1" dirty="0"/>
                    </a:p>
                  </a:txBody>
                  <a:tcPr anchor="ctr"/>
                </a:tc>
                <a:tc>
                  <a:txBody>
                    <a:bodyPr/>
                    <a:lstStyle/>
                    <a:p>
                      <a:r>
                        <a:rPr lang="pt-BR" dirty="0"/>
                        <a:t>Sistema eleitoral e partidário</a:t>
                      </a:r>
                    </a:p>
                  </a:txBody>
                  <a:tcPr anchor="ctr"/>
                </a:tc>
                <a:tc>
                  <a:txBody>
                    <a:bodyPr/>
                    <a:lstStyle/>
                    <a:p>
                      <a:r>
                        <a:rPr lang="pt-BR" dirty="0"/>
                        <a:t>Direitos políticos básicos de associação, de votar</a:t>
                      </a:r>
                      <a:r>
                        <a:rPr lang="pt-BR" baseline="0" dirty="0"/>
                        <a:t> e ser votado</a:t>
                      </a:r>
                      <a:endParaRPr lang="pt-BR" dirty="0"/>
                    </a:p>
                  </a:txBody>
                  <a:tcPr anchor="ctr"/>
                </a:tc>
                <a:extLst>
                  <a:ext uri="{0D108BD9-81ED-4DB2-BD59-A6C34878D82A}">
                    <a16:rowId xmlns:a16="http://schemas.microsoft.com/office/drawing/2014/main" val="10001"/>
                  </a:ext>
                </a:extLst>
              </a:tr>
              <a:tr h="975683">
                <a:tc vMerge="1">
                  <a:txBody>
                    <a:bodyPr/>
                    <a:lstStyle/>
                    <a:p>
                      <a:endParaRPr lang="pt-BR" dirty="0"/>
                    </a:p>
                  </a:txBody>
                  <a:tcPr/>
                </a:tc>
                <a:tc>
                  <a:txBody>
                    <a:bodyPr/>
                    <a:lstStyle/>
                    <a:p>
                      <a:r>
                        <a:rPr lang="pt-BR" dirty="0"/>
                        <a:t>Debates e formas de disseminação da informação</a:t>
                      </a:r>
                    </a:p>
                  </a:txBody>
                  <a:tcPr anchor="ctr"/>
                </a:tc>
                <a:tc>
                  <a:txBody>
                    <a:bodyPr/>
                    <a:lstStyle/>
                    <a:p>
                      <a:r>
                        <a:rPr lang="pt-BR" dirty="0"/>
                        <a:t>Pluralismo</a:t>
                      </a:r>
                      <a:r>
                        <a:rPr lang="pt-BR" baseline="0" dirty="0"/>
                        <a:t> de ideias (crenças ideológicas e religiosas)</a:t>
                      </a:r>
                      <a:endParaRPr lang="pt-BR" dirty="0"/>
                    </a:p>
                  </a:txBody>
                  <a:tcPr anchor="ctr"/>
                </a:tc>
                <a:extLst>
                  <a:ext uri="{0D108BD9-81ED-4DB2-BD59-A6C34878D82A}">
                    <a16:rowId xmlns:a16="http://schemas.microsoft.com/office/drawing/2014/main" val="10002"/>
                  </a:ext>
                </a:extLst>
              </a:tr>
              <a:tr h="1038064">
                <a:tc vMerge="1">
                  <a:txBody>
                    <a:bodyPr/>
                    <a:lstStyle/>
                    <a:p>
                      <a:endParaRPr lang="pt-BR" dirty="0"/>
                    </a:p>
                  </a:txBody>
                  <a:tcPr/>
                </a:tc>
                <a:tc>
                  <a:txBody>
                    <a:bodyPr/>
                    <a:lstStyle/>
                    <a:p>
                      <a:r>
                        <a:rPr lang="pt-BR" dirty="0"/>
                        <a:t>Regras</a:t>
                      </a:r>
                      <a:r>
                        <a:rPr lang="pt-BR" baseline="0" dirty="0"/>
                        <a:t> de financiamento de campanhas </a:t>
                      </a:r>
                      <a:endParaRPr lang="pt-BR" dirty="0"/>
                    </a:p>
                  </a:txBody>
                  <a:tcPr anchor="ctr"/>
                </a:tc>
                <a:tc>
                  <a:txBody>
                    <a:bodyPr/>
                    <a:lstStyle/>
                    <a:p>
                      <a:r>
                        <a:rPr lang="pt-BR" dirty="0"/>
                        <a:t>Imprensa livre e possibilidade de se obter</a:t>
                      </a:r>
                      <a:r>
                        <a:rPr lang="pt-BR" baseline="0" dirty="0"/>
                        <a:t> diversidade de informações </a:t>
                      </a:r>
                      <a:endParaRPr lang="pt-BR" dirty="0"/>
                    </a:p>
                  </a:txBody>
                  <a:tcPr anchor="ctr"/>
                </a:tc>
                <a:extLst>
                  <a:ext uri="{0D108BD9-81ED-4DB2-BD59-A6C34878D82A}">
                    <a16:rowId xmlns:a16="http://schemas.microsoft.com/office/drawing/2014/main" val="10003"/>
                  </a:ext>
                </a:extLst>
              </a:tr>
              <a:tr h="682978">
                <a:tc vMerge="1">
                  <a:txBody>
                    <a:bodyPr/>
                    <a:lstStyle/>
                    <a:p>
                      <a:endParaRPr lang="pt-BR" dirty="0"/>
                    </a:p>
                  </a:txBody>
                  <a:tcPr/>
                </a:tc>
                <a:tc>
                  <a:txBody>
                    <a:bodyPr/>
                    <a:lstStyle/>
                    <a:p>
                      <a:r>
                        <a:rPr lang="pt-BR" dirty="0"/>
                        <a:t>Justiça</a:t>
                      </a:r>
                      <a:r>
                        <a:rPr lang="pt-BR" baseline="0" dirty="0"/>
                        <a:t> eleitoral</a:t>
                      </a:r>
                      <a:endParaRPr lang="pt-BR" dirty="0"/>
                    </a:p>
                  </a:txBody>
                  <a:tcPr anchor="ctr"/>
                </a:tc>
                <a:tc>
                  <a:txBody>
                    <a:bodyPr/>
                    <a:lstStyle/>
                    <a:p>
                      <a:r>
                        <a:rPr lang="pt-BR" dirty="0"/>
                        <a:t>Independência e controle mútuo entre os Poderes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703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487D457F-CA8B-4D9E-9466-9D22FC548415}"/>
              </a:ext>
            </a:extLst>
          </p:cNvPr>
          <p:cNvSpPr/>
          <p:nvPr/>
        </p:nvSpPr>
        <p:spPr>
          <a:xfrm>
            <a:off x="2194559" y="2954216"/>
            <a:ext cx="2002302" cy="15474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4C57355D-DA3F-41F5-B1E9-8F97CE92745D}"/>
              </a:ext>
            </a:extLst>
          </p:cNvPr>
          <p:cNvPicPr>
            <a:picLocks noChangeAspect="1"/>
          </p:cNvPicPr>
          <p:nvPr/>
        </p:nvPicPr>
        <p:blipFill rotWithShape="1">
          <a:blip r:embed="rId3"/>
          <a:srcRect l="7730" t="5108" r="8775" b="16291"/>
          <a:stretch/>
        </p:blipFill>
        <p:spPr>
          <a:xfrm>
            <a:off x="357809" y="322853"/>
            <a:ext cx="11376987" cy="6021676"/>
          </a:xfrm>
          <a:prstGeom prst="rect">
            <a:avLst/>
          </a:prstGeom>
        </p:spPr>
      </p:pic>
      <p:sp>
        <p:nvSpPr>
          <p:cNvPr id="9" name="Retângulo 8">
            <a:extLst>
              <a:ext uri="{FF2B5EF4-FFF2-40B4-BE49-F238E27FC236}">
                <a16:creationId xmlns:a16="http://schemas.microsoft.com/office/drawing/2014/main" id="{37BF0EC1-F8D2-45A2-99DA-FECB778887B4}"/>
              </a:ext>
            </a:extLst>
          </p:cNvPr>
          <p:cNvSpPr/>
          <p:nvPr/>
        </p:nvSpPr>
        <p:spPr>
          <a:xfrm>
            <a:off x="3431811" y="4013160"/>
            <a:ext cx="2546957" cy="39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A56D6AE-4834-4592-8B45-FB5D65863811}"/>
              </a:ext>
            </a:extLst>
          </p:cNvPr>
          <p:cNvSpPr/>
          <p:nvPr/>
        </p:nvSpPr>
        <p:spPr>
          <a:xfrm>
            <a:off x="6096000" y="3252626"/>
            <a:ext cx="5481711" cy="447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DD682592-D5C4-4120-96CB-5678E8B3524E}"/>
              </a:ext>
            </a:extLst>
          </p:cNvPr>
          <p:cNvSpPr/>
          <p:nvPr/>
        </p:nvSpPr>
        <p:spPr>
          <a:xfrm>
            <a:off x="6096000" y="3594708"/>
            <a:ext cx="5638796" cy="18204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61045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18A7F1BE-4D90-4B48-B3CE-1D843F467379}"/>
              </a:ext>
            </a:extLst>
          </p:cNvPr>
          <p:cNvSpPr/>
          <p:nvPr/>
        </p:nvSpPr>
        <p:spPr>
          <a:xfrm>
            <a:off x="1744394" y="2757268"/>
            <a:ext cx="2250831" cy="2096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C3D98AE-9E66-42A5-BA02-94ECBC758FC3}"/>
              </a:ext>
            </a:extLst>
          </p:cNvPr>
          <p:cNvPicPr>
            <a:picLocks noChangeAspect="1"/>
          </p:cNvPicPr>
          <p:nvPr/>
        </p:nvPicPr>
        <p:blipFill rotWithShape="1">
          <a:blip r:embed="rId3"/>
          <a:srcRect l="14943" t="29057" r="15283" b="5004"/>
          <a:stretch/>
        </p:blipFill>
        <p:spPr>
          <a:xfrm>
            <a:off x="248132" y="206795"/>
            <a:ext cx="11695731" cy="6194005"/>
          </a:xfrm>
          <a:prstGeom prst="rect">
            <a:avLst/>
          </a:prstGeom>
        </p:spPr>
      </p:pic>
      <p:sp>
        <p:nvSpPr>
          <p:cNvPr id="9" name="Retângulo 8">
            <a:extLst>
              <a:ext uri="{FF2B5EF4-FFF2-40B4-BE49-F238E27FC236}">
                <a16:creationId xmlns:a16="http://schemas.microsoft.com/office/drawing/2014/main" id="{D8C3E20D-0187-4196-B80C-DAE6E7FB06C1}"/>
              </a:ext>
            </a:extLst>
          </p:cNvPr>
          <p:cNvSpPr/>
          <p:nvPr/>
        </p:nvSpPr>
        <p:spPr>
          <a:xfrm>
            <a:off x="3529351" y="3656134"/>
            <a:ext cx="1889760"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49D5D9A5-F791-4988-85B1-0F2AA876E39D}"/>
              </a:ext>
            </a:extLst>
          </p:cNvPr>
          <p:cNvSpPr/>
          <p:nvPr/>
        </p:nvSpPr>
        <p:spPr>
          <a:xfrm>
            <a:off x="587997" y="4061350"/>
            <a:ext cx="11016000" cy="576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102C9530-B518-4B36-A4E6-F204E16BFE0D}"/>
              </a:ext>
            </a:extLst>
          </p:cNvPr>
          <p:cNvSpPr/>
          <p:nvPr/>
        </p:nvSpPr>
        <p:spPr>
          <a:xfrm>
            <a:off x="6299982" y="2907441"/>
            <a:ext cx="3793590"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57404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D8C3E20D-0187-4196-B80C-DAE6E7FB06C1}"/>
              </a:ext>
            </a:extLst>
          </p:cNvPr>
          <p:cNvSpPr/>
          <p:nvPr/>
        </p:nvSpPr>
        <p:spPr>
          <a:xfrm>
            <a:off x="4206240" y="4360985"/>
            <a:ext cx="1889760"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FE9CAF92-4D6A-4B86-9CA9-C484E0B294D8}"/>
              </a:ext>
            </a:extLst>
          </p:cNvPr>
          <p:cNvPicPr>
            <a:picLocks noChangeAspect="1"/>
          </p:cNvPicPr>
          <p:nvPr/>
        </p:nvPicPr>
        <p:blipFill rotWithShape="1">
          <a:blip r:embed="rId3"/>
          <a:srcRect l="4500" t="28708" r="1000" b="5003"/>
          <a:stretch/>
        </p:blipFill>
        <p:spPr>
          <a:xfrm>
            <a:off x="492369" y="1856935"/>
            <a:ext cx="11521440" cy="4543865"/>
          </a:xfrm>
          <a:prstGeom prst="rect">
            <a:avLst/>
          </a:prstGeom>
        </p:spPr>
      </p:pic>
    </p:spTree>
    <p:extLst>
      <p:ext uri="{BB962C8B-B14F-4D97-AF65-F5344CB8AC3E}">
        <p14:creationId xmlns:p14="http://schemas.microsoft.com/office/powerpoint/2010/main" val="17531530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18A7F1BE-4D90-4B48-B3CE-1D843F467379}"/>
              </a:ext>
            </a:extLst>
          </p:cNvPr>
          <p:cNvSpPr/>
          <p:nvPr/>
        </p:nvSpPr>
        <p:spPr>
          <a:xfrm>
            <a:off x="1744394" y="2757268"/>
            <a:ext cx="2250831" cy="2096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C3D98AE-9E66-42A5-BA02-94ECBC758FC3}"/>
              </a:ext>
            </a:extLst>
          </p:cNvPr>
          <p:cNvPicPr>
            <a:picLocks noChangeAspect="1"/>
          </p:cNvPicPr>
          <p:nvPr/>
        </p:nvPicPr>
        <p:blipFill rotWithShape="1">
          <a:blip r:embed="rId3"/>
          <a:srcRect t="4491" b="5004"/>
          <a:stretch/>
        </p:blipFill>
        <p:spPr>
          <a:xfrm>
            <a:off x="137540" y="309489"/>
            <a:ext cx="11916919" cy="6063879"/>
          </a:xfrm>
          <a:prstGeom prst="rect">
            <a:avLst/>
          </a:prstGeom>
        </p:spPr>
      </p:pic>
      <p:sp>
        <p:nvSpPr>
          <p:cNvPr id="9" name="Retângulo 8">
            <a:extLst>
              <a:ext uri="{FF2B5EF4-FFF2-40B4-BE49-F238E27FC236}">
                <a16:creationId xmlns:a16="http://schemas.microsoft.com/office/drawing/2014/main" id="{D8C3E20D-0187-4196-B80C-DAE6E7FB06C1}"/>
              </a:ext>
            </a:extLst>
          </p:cNvPr>
          <p:cNvSpPr/>
          <p:nvPr/>
        </p:nvSpPr>
        <p:spPr>
          <a:xfrm>
            <a:off x="4206240" y="4360985"/>
            <a:ext cx="1889760"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76274FE-E6EB-42CA-9689-7A031E10C9AB}"/>
              </a:ext>
            </a:extLst>
          </p:cNvPr>
          <p:cNvSpPr/>
          <p:nvPr/>
        </p:nvSpPr>
        <p:spPr>
          <a:xfrm>
            <a:off x="2178148" y="5300472"/>
            <a:ext cx="7838049" cy="6923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0A45AC90-52C9-4BB2-9E1F-570000587D98}"/>
              </a:ext>
            </a:extLst>
          </p:cNvPr>
          <p:cNvSpPr/>
          <p:nvPr/>
        </p:nvSpPr>
        <p:spPr>
          <a:xfrm>
            <a:off x="6095999" y="3879518"/>
            <a:ext cx="3807656"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44710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enviar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sp>
        <p:nvSpPr>
          <p:cNvPr id="9" name="Retângulo 8">
            <a:extLst>
              <a:ext uri="{FF2B5EF4-FFF2-40B4-BE49-F238E27FC236}">
                <a16:creationId xmlns:a16="http://schemas.microsoft.com/office/drawing/2014/main" id="{D8C3E20D-0187-4196-B80C-DAE6E7FB06C1}"/>
              </a:ext>
            </a:extLst>
          </p:cNvPr>
          <p:cNvSpPr/>
          <p:nvPr/>
        </p:nvSpPr>
        <p:spPr>
          <a:xfrm>
            <a:off x="4206240" y="4360985"/>
            <a:ext cx="1889760"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E4824E04-E816-4C11-9A1B-D024363F662C}"/>
              </a:ext>
            </a:extLst>
          </p:cNvPr>
          <p:cNvPicPr>
            <a:picLocks noChangeAspect="1"/>
          </p:cNvPicPr>
          <p:nvPr/>
        </p:nvPicPr>
        <p:blipFill rotWithShape="1">
          <a:blip r:embed="rId2"/>
          <a:srcRect l="14663" t="15784" r="15666" b="7045"/>
          <a:stretch/>
        </p:blipFill>
        <p:spPr>
          <a:xfrm>
            <a:off x="803610" y="133235"/>
            <a:ext cx="10584779" cy="6591529"/>
          </a:xfrm>
          <a:prstGeom prst="rect">
            <a:avLst/>
          </a:prstGeom>
        </p:spPr>
      </p:pic>
    </p:spTree>
    <p:extLst>
      <p:ext uri="{BB962C8B-B14F-4D97-AF65-F5344CB8AC3E}">
        <p14:creationId xmlns:p14="http://schemas.microsoft.com/office/powerpoint/2010/main" val="1943478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normAutofit/>
          </a:bodyPr>
          <a:lstStyle/>
          <a:p>
            <a:r>
              <a:rPr lang="pt-BR" sz="4800" dirty="0"/>
              <a:t>Consulta de pedidos e respostas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ala.BR é a nova plataforma da Ouvidoria do Ministério da Economia —  Português (Brasil)">
            <a:hlinkClick r:id="rId3"/>
            <a:extLst>
              <a:ext uri="{FF2B5EF4-FFF2-40B4-BE49-F238E27FC236}">
                <a16:creationId xmlns:a16="http://schemas.microsoft.com/office/drawing/2014/main" id="{A1468934-503F-4566-BE5E-941BD717B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588" y="2613279"/>
            <a:ext cx="73152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0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Tramitação na </a:t>
            </a:r>
            <a:r>
              <a:rPr lang="pt-BR" dirty="0" err="1"/>
              <a:t>unifal</a:t>
            </a:r>
            <a:r>
              <a:rPr lang="pt-BR" dirty="0"/>
              <a:t>-mg</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gn="just">
              <a:lnSpc>
                <a:spcPct val="150000"/>
              </a:lnSpc>
            </a:pPr>
            <a:r>
              <a:rPr lang="pt-BR" dirty="0"/>
              <a:t>Como são encaminhados na UNIFAL-MG os pedidos de Acesso à Informação aos setores responsáveis?</a:t>
            </a:r>
          </a:p>
          <a:p>
            <a:pPr algn="just">
              <a:lnSpc>
                <a:spcPct val="150000"/>
              </a:lnSpc>
            </a:pPr>
            <a:r>
              <a:rPr lang="pt-BR" dirty="0"/>
              <a:t>Via SEI!</a:t>
            </a:r>
          </a:p>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246DBCD5-F238-48EA-9607-7A53D1487C83}"/>
              </a:ext>
            </a:extLst>
          </p:cNvPr>
          <p:cNvPicPr>
            <a:picLocks noChangeAspect="1"/>
          </p:cNvPicPr>
          <p:nvPr/>
        </p:nvPicPr>
        <p:blipFill rotWithShape="1">
          <a:blip r:embed="rId3"/>
          <a:srcRect l="12282" t="19115" r="40978" b="61359"/>
          <a:stretch/>
        </p:blipFill>
        <p:spPr>
          <a:xfrm>
            <a:off x="2464904" y="3803374"/>
            <a:ext cx="7165351" cy="1683025"/>
          </a:xfrm>
          <a:prstGeom prst="rect">
            <a:avLst/>
          </a:prstGeom>
        </p:spPr>
      </p:pic>
    </p:spTree>
    <p:extLst>
      <p:ext uri="{BB962C8B-B14F-4D97-AF65-F5344CB8AC3E}">
        <p14:creationId xmlns:p14="http://schemas.microsoft.com/office/powerpoint/2010/main" val="1055060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Como responder um Pedido?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5953804" cy="4050792"/>
          </a:xfrm>
        </p:spPr>
        <p:txBody>
          <a:bodyPr/>
          <a:lstStyle/>
          <a:p>
            <a:pPr marL="457200" indent="-457200" algn="just">
              <a:lnSpc>
                <a:spcPct val="150000"/>
              </a:lnSpc>
              <a:buFont typeface="+mj-lt"/>
              <a:buAutoNum type="arabicParenR"/>
            </a:pPr>
            <a:r>
              <a:rPr lang="pt-BR" dirty="0"/>
              <a:t>Verifique o conteúdo do pedido;</a:t>
            </a:r>
          </a:p>
          <a:p>
            <a:pPr marL="457200" indent="-457200" algn="just">
              <a:lnSpc>
                <a:spcPct val="150000"/>
              </a:lnSpc>
              <a:buFont typeface="+mj-lt"/>
              <a:buAutoNum type="arabicParenR"/>
            </a:pPr>
            <a:r>
              <a:rPr lang="pt-BR" dirty="0"/>
              <a:t>Caso outro setor tenha as informações pedidas, retorne o processo à unidade </a:t>
            </a:r>
            <a:r>
              <a:rPr lang="pt-BR" dirty="0" err="1"/>
              <a:t>e-SIC</a:t>
            </a:r>
            <a:r>
              <a:rPr lang="pt-BR" dirty="0"/>
              <a:t> o quanto antes;</a:t>
            </a:r>
          </a:p>
          <a:p>
            <a:pPr marL="457200" indent="-457200" algn="just">
              <a:lnSpc>
                <a:spcPct val="150000"/>
              </a:lnSpc>
              <a:buFont typeface="+mj-lt"/>
              <a:buAutoNum type="arabicParenR"/>
            </a:pPr>
            <a:r>
              <a:rPr lang="pt-BR" dirty="0"/>
              <a:t>Se atente às informações pedidas e ao prazo estabelecido.</a:t>
            </a:r>
          </a:p>
          <a:p>
            <a:endParaRPr lang="pt-BR" dirty="0"/>
          </a:p>
        </p:txBody>
      </p:sp>
      <p:pic>
        <p:nvPicPr>
          <p:cNvPr id="5" name="Picture 2" descr="Lei de Acesso à Informação: o que você precisa saber - Editora FÓRUM -  Conhecimento Jurídico">
            <a:extLst>
              <a:ext uri="{FF2B5EF4-FFF2-40B4-BE49-F238E27FC236}">
                <a16:creationId xmlns:a16="http://schemas.microsoft.com/office/drawing/2014/main" id="{79EDC266-26D8-41A6-9834-554C71088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54" y="457200"/>
            <a:ext cx="2055137" cy="10800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rmulário de vetor com caneta e caixas de seleção Ícone —  Vetores de Stock">
            <a:extLst>
              <a:ext uri="{FF2B5EF4-FFF2-40B4-BE49-F238E27FC236}">
                <a16:creationId xmlns:a16="http://schemas.microsoft.com/office/drawing/2014/main" id="{3CE0C4A7-2945-4523-A5F3-7FB1BF4E5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85" y="2346491"/>
            <a:ext cx="3250809" cy="325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89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Lei Geral de Proteção de Dados (LGPD) </a:t>
            </a:r>
          </a:p>
        </p:txBody>
      </p:sp>
      <p:sp>
        <p:nvSpPr>
          <p:cNvPr id="3" name="Espaço Reservado para Conteúdo 2">
            <a:extLst>
              <a:ext uri="{FF2B5EF4-FFF2-40B4-BE49-F238E27FC236}">
                <a16:creationId xmlns:a16="http://schemas.microsoft.com/office/drawing/2014/main" id="{2BEAC026-2DA6-4ACF-AF48-9D8B22482934}"/>
              </a:ext>
            </a:extLst>
          </p:cNvPr>
          <p:cNvSpPr>
            <a:spLocks noGrp="1"/>
          </p:cNvSpPr>
          <p:nvPr>
            <p:ph idx="1"/>
          </p:nvPr>
        </p:nvSpPr>
        <p:spPr/>
        <p:txBody>
          <a:bodyPr>
            <a:normAutofit fontScale="92500" lnSpcReduction="10000"/>
          </a:bodyPr>
          <a:lstStyle/>
          <a:p>
            <a:pPr algn="just">
              <a:lnSpc>
                <a:spcPct val="150000"/>
              </a:lnSpc>
            </a:pPr>
            <a:r>
              <a:rPr lang="pt-BR" dirty="0">
                <a:hlinkClick r:id="rId2"/>
              </a:rPr>
              <a:t>Lei nº 13.709, de 14 de Agosto de 2018</a:t>
            </a:r>
            <a:r>
              <a:rPr lang="pt-BR" dirty="0"/>
              <a:t>:</a:t>
            </a:r>
          </a:p>
          <a:p>
            <a:pPr algn="just">
              <a:lnSpc>
                <a:spcPct val="150000"/>
              </a:lnSpc>
            </a:pPr>
            <a:r>
              <a:rPr lang="pt-BR" dirty="0"/>
              <a:t>Art. 2º A disciplina da proteção de dados pessoais tem como fundamentos:</a:t>
            </a:r>
          </a:p>
          <a:p>
            <a:pPr lvl="1" algn="just">
              <a:lnSpc>
                <a:spcPct val="150000"/>
              </a:lnSpc>
            </a:pPr>
            <a:r>
              <a:rPr lang="pt-BR" dirty="0"/>
              <a:t>I - o respeito à privacidade;</a:t>
            </a:r>
          </a:p>
          <a:p>
            <a:pPr lvl="1" algn="just">
              <a:lnSpc>
                <a:spcPct val="150000"/>
              </a:lnSpc>
            </a:pPr>
            <a:r>
              <a:rPr lang="pt-BR" dirty="0"/>
              <a:t>II - a autodeterminação informativa;</a:t>
            </a:r>
          </a:p>
          <a:p>
            <a:pPr lvl="1" algn="just">
              <a:lnSpc>
                <a:spcPct val="150000"/>
              </a:lnSpc>
            </a:pPr>
            <a:r>
              <a:rPr lang="pt-BR" dirty="0"/>
              <a:t>III - a liberdade de expressão, de informação, de comunicação e de opinião;</a:t>
            </a:r>
          </a:p>
          <a:p>
            <a:pPr lvl="1" algn="just">
              <a:lnSpc>
                <a:spcPct val="150000"/>
              </a:lnSpc>
            </a:pPr>
            <a:r>
              <a:rPr lang="pt-BR" dirty="0"/>
              <a:t>IV - a inviolabilidade da intimidade, da honra e da imagem;</a:t>
            </a:r>
          </a:p>
          <a:p>
            <a:pPr lvl="1" algn="just">
              <a:lnSpc>
                <a:spcPct val="150000"/>
              </a:lnSpc>
            </a:pPr>
            <a:r>
              <a:rPr lang="pt-BR" dirty="0"/>
              <a:t>...</a:t>
            </a:r>
          </a:p>
          <a:p>
            <a:pPr lvl="1" algn="just">
              <a:lnSpc>
                <a:spcPct val="150000"/>
              </a:lnSpc>
            </a:pPr>
            <a:r>
              <a:rPr lang="pt-BR" dirty="0"/>
              <a:t>VII - os direitos humanos, o livre desenvolvimento da personalidade, a dignidade e o exercício da cidadania pelas pessoas naturais.</a:t>
            </a:r>
          </a:p>
        </p:txBody>
      </p:sp>
    </p:spTree>
    <p:extLst>
      <p:ext uri="{BB962C8B-B14F-4D97-AF65-F5344CB8AC3E}">
        <p14:creationId xmlns:p14="http://schemas.microsoft.com/office/powerpoint/2010/main" val="11086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D1-F03B-4314-965B-FC1E1E66C6E1}"/>
              </a:ext>
            </a:extLst>
          </p:cNvPr>
          <p:cNvSpPr>
            <a:spLocks noGrp="1"/>
          </p:cNvSpPr>
          <p:nvPr>
            <p:ph type="title"/>
          </p:nvPr>
        </p:nvSpPr>
        <p:spPr/>
        <p:txBody>
          <a:bodyPr>
            <a:normAutofit/>
          </a:bodyPr>
          <a:lstStyle/>
          <a:p>
            <a:r>
              <a:rPr lang="pt-BR" dirty="0"/>
              <a:t>Lei Geral de Proteção de Dados (LGPD) </a:t>
            </a:r>
          </a:p>
        </p:txBody>
      </p:sp>
      <p:sp>
        <p:nvSpPr>
          <p:cNvPr id="3" name="Espaço Reservado para Conteúdo 2">
            <a:extLst>
              <a:ext uri="{FF2B5EF4-FFF2-40B4-BE49-F238E27FC236}">
                <a16:creationId xmlns:a16="http://schemas.microsoft.com/office/drawing/2014/main" id="{2BEAC026-2DA6-4ACF-AF48-9D8B22482934}"/>
              </a:ext>
            </a:extLst>
          </p:cNvPr>
          <p:cNvSpPr>
            <a:spLocks noGrp="1"/>
          </p:cNvSpPr>
          <p:nvPr>
            <p:ph idx="1"/>
          </p:nvPr>
        </p:nvSpPr>
        <p:spPr/>
        <p:txBody>
          <a:bodyPr>
            <a:normAutofit fontScale="92500" lnSpcReduction="20000"/>
          </a:bodyPr>
          <a:lstStyle/>
          <a:p>
            <a:pPr algn="just">
              <a:lnSpc>
                <a:spcPct val="150000"/>
              </a:lnSpc>
            </a:pPr>
            <a:r>
              <a:rPr lang="pt-BR" dirty="0">
                <a:hlinkClick r:id="rId2"/>
              </a:rPr>
              <a:t>Lei nº 13.709, de 14 de Agosto de 2018</a:t>
            </a:r>
            <a:r>
              <a:rPr lang="pt-BR" dirty="0"/>
              <a:t>:</a:t>
            </a:r>
          </a:p>
          <a:p>
            <a:pPr algn="just">
              <a:lnSpc>
                <a:spcPct val="150000"/>
              </a:lnSpc>
            </a:pPr>
            <a:r>
              <a:rPr lang="pt-BR" dirty="0"/>
              <a:t>Cuidado com dados pessoais e dados pessoais sensíveis!</a:t>
            </a:r>
          </a:p>
          <a:p>
            <a:pPr lvl="1" algn="just">
              <a:lnSpc>
                <a:spcPct val="150000"/>
              </a:lnSpc>
            </a:pPr>
            <a:r>
              <a:rPr lang="pt-BR" dirty="0"/>
              <a:t>Art. 5º Para os fins desta Lei, considera-se:</a:t>
            </a:r>
          </a:p>
          <a:p>
            <a:pPr lvl="1" algn="just">
              <a:lnSpc>
                <a:spcPct val="150000"/>
              </a:lnSpc>
            </a:pPr>
            <a:r>
              <a:rPr lang="pt-BR" dirty="0"/>
              <a:t>I - </a:t>
            </a:r>
            <a:r>
              <a:rPr lang="pt-BR" u="sng" dirty="0"/>
              <a:t>dado pessoal</a:t>
            </a:r>
            <a:r>
              <a:rPr lang="pt-BR" dirty="0"/>
              <a:t>: informação relacionada a pessoa natural identificada ou identificável;</a:t>
            </a:r>
          </a:p>
          <a:p>
            <a:pPr lvl="1" algn="just">
              <a:lnSpc>
                <a:spcPct val="150000"/>
              </a:lnSpc>
            </a:pPr>
            <a:r>
              <a:rPr lang="pt-BR" dirty="0"/>
              <a:t>II - </a:t>
            </a:r>
            <a:r>
              <a:rPr lang="pt-BR" u="sng" dirty="0"/>
              <a:t>dado pessoal sensível</a:t>
            </a:r>
            <a:r>
              <a:rPr lang="pt-BR" dirty="0"/>
              <a:t>: dado pessoal sobre origem racial ou étnica, convicção religiosa, opinião política, filiação a sindicato ou a organização de caráter religioso, filosófico ou político, dado referente à saúde ou à vida sexual, dado genético ou biométrico, quando vinculado a uma pessoa natural;</a:t>
            </a:r>
          </a:p>
          <a:p>
            <a:pPr lvl="1" algn="just">
              <a:lnSpc>
                <a:spcPct val="150000"/>
              </a:lnSpc>
            </a:pPr>
            <a:r>
              <a:rPr lang="pt-BR" dirty="0"/>
              <a:t>III - </a:t>
            </a:r>
            <a:r>
              <a:rPr lang="pt-BR" i="1" dirty="0"/>
              <a:t>dado anonimizado</a:t>
            </a:r>
            <a:r>
              <a:rPr lang="pt-BR" dirty="0"/>
              <a:t>: dado relativo a titular que não possa ser identificado, considerando a utilização de meios técnicos razoáveis e disponíveis na ocasião de seu tratamento.</a:t>
            </a:r>
          </a:p>
        </p:txBody>
      </p:sp>
    </p:spTree>
    <p:extLst>
      <p:ext uri="{BB962C8B-B14F-4D97-AF65-F5344CB8AC3E}">
        <p14:creationId xmlns:p14="http://schemas.microsoft.com/office/powerpoint/2010/main" val="266024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90514215"/>
              </p:ext>
            </p:extLst>
          </p:nvPr>
        </p:nvGraphicFramePr>
        <p:xfrm>
          <a:off x="831436" y="472440"/>
          <a:ext cx="10058399" cy="5913120"/>
        </p:xfrm>
        <a:graphic>
          <a:graphicData uri="http://schemas.openxmlformats.org/drawingml/2006/table">
            <a:tbl>
              <a:tblPr firstRow="1" bandRow="1">
                <a:tableStyleId>{5C22544A-7EE6-4342-B048-85BDC9FD1C3A}</a:tableStyleId>
              </a:tblPr>
              <a:tblGrid>
                <a:gridCol w="2179320">
                  <a:extLst>
                    <a:ext uri="{9D8B030D-6E8A-4147-A177-3AD203B41FA5}">
                      <a16:colId xmlns:a16="http://schemas.microsoft.com/office/drawing/2014/main" val="20000"/>
                    </a:ext>
                  </a:extLst>
                </a:gridCol>
                <a:gridCol w="4870156">
                  <a:extLst>
                    <a:ext uri="{9D8B030D-6E8A-4147-A177-3AD203B41FA5}">
                      <a16:colId xmlns:a16="http://schemas.microsoft.com/office/drawing/2014/main" val="20001"/>
                    </a:ext>
                  </a:extLst>
                </a:gridCol>
                <a:gridCol w="3008923">
                  <a:extLst>
                    <a:ext uri="{9D8B030D-6E8A-4147-A177-3AD203B41FA5}">
                      <a16:colId xmlns:a16="http://schemas.microsoft.com/office/drawing/2014/main" val="20002"/>
                    </a:ext>
                  </a:extLst>
                </a:gridCol>
              </a:tblGrid>
              <a:tr h="370840">
                <a:tc>
                  <a:txBody>
                    <a:bodyPr/>
                    <a:lstStyle/>
                    <a:p>
                      <a:pPr algn="ctr"/>
                      <a:r>
                        <a:rPr lang="pt-BR" sz="1600" dirty="0"/>
                        <a:t>Formas de </a:t>
                      </a:r>
                      <a:r>
                        <a:rPr lang="pt-BR" sz="1600" i="1" dirty="0" err="1"/>
                        <a:t>accountability</a:t>
                      </a:r>
                      <a:endParaRPr lang="pt-BR" sz="1600" i="1" dirty="0"/>
                    </a:p>
                  </a:txBody>
                  <a:tcPr anchor="ctr"/>
                </a:tc>
                <a:tc>
                  <a:txBody>
                    <a:bodyPr/>
                    <a:lstStyle/>
                    <a:p>
                      <a:pPr algn="ctr"/>
                      <a:r>
                        <a:rPr lang="pt-BR" sz="1600" dirty="0"/>
                        <a:t>Instrumentos</a:t>
                      </a:r>
                    </a:p>
                  </a:txBody>
                  <a:tcPr anchor="ctr"/>
                </a:tc>
                <a:tc>
                  <a:txBody>
                    <a:bodyPr/>
                    <a:lstStyle/>
                    <a:p>
                      <a:pPr algn="ctr"/>
                      <a:r>
                        <a:rPr lang="pt-BR" sz="1600" dirty="0"/>
                        <a:t>Condições</a:t>
                      </a:r>
                    </a:p>
                  </a:txBody>
                  <a:tcPr anchor="ctr"/>
                </a:tc>
                <a:extLst>
                  <a:ext uri="{0D108BD9-81ED-4DB2-BD59-A6C34878D82A}">
                    <a16:rowId xmlns:a16="http://schemas.microsoft.com/office/drawing/2014/main" val="10000"/>
                  </a:ext>
                </a:extLst>
              </a:tr>
              <a:tr h="370840">
                <a:tc rowSpan="5">
                  <a:txBody>
                    <a:bodyPr/>
                    <a:lstStyle/>
                    <a:p>
                      <a:r>
                        <a:rPr lang="pt-BR" sz="1600" b="1" dirty="0"/>
                        <a:t>Controle</a:t>
                      </a:r>
                      <a:r>
                        <a:rPr lang="pt-BR" sz="1600" b="1" baseline="0" dirty="0"/>
                        <a:t> institucional durante o mandato</a:t>
                      </a:r>
                      <a:endParaRPr lang="pt-BR" sz="1600" b="1" dirty="0"/>
                    </a:p>
                  </a:txBody>
                  <a:tcPr anchor="ctr"/>
                </a:tc>
                <a:tc>
                  <a:txBody>
                    <a:bodyPr/>
                    <a:lstStyle/>
                    <a:p>
                      <a:r>
                        <a:rPr lang="pt-BR" sz="1600" dirty="0"/>
                        <a:t>Controle parlamentar (controle</a:t>
                      </a:r>
                      <a:r>
                        <a:rPr lang="pt-BR" sz="1600" baseline="0" dirty="0"/>
                        <a:t> mútuos entre os Poderes, CPI, arguição e aprovação de altos dirigentes públicos, fiscalização orçamentária e de desempenho das agências governamentais, audiências públicas etc.</a:t>
                      </a:r>
                      <a:r>
                        <a:rPr lang="pt-BR" sz="1600" dirty="0"/>
                        <a:t>)</a:t>
                      </a:r>
                    </a:p>
                  </a:txBody>
                  <a:tcPr anchor="ctr"/>
                </a:tc>
                <a:tc>
                  <a:txBody>
                    <a:bodyPr/>
                    <a:lstStyle/>
                    <a:p>
                      <a:r>
                        <a:rPr lang="pt-BR" sz="1600" dirty="0"/>
                        <a:t>Transparência e fidedignidade</a:t>
                      </a:r>
                      <a:r>
                        <a:rPr lang="pt-BR" sz="1600" baseline="0" dirty="0"/>
                        <a:t> das informações públicas</a:t>
                      </a:r>
                      <a:endParaRPr lang="pt-BR" sz="1600" dirty="0"/>
                    </a:p>
                  </a:txBody>
                  <a:tcPr anchor="ctr"/>
                </a:tc>
                <a:extLst>
                  <a:ext uri="{0D108BD9-81ED-4DB2-BD59-A6C34878D82A}">
                    <a16:rowId xmlns:a16="http://schemas.microsoft.com/office/drawing/2014/main" val="10001"/>
                  </a:ext>
                </a:extLst>
              </a:tr>
              <a:tr h="370840">
                <a:tc vMerge="1">
                  <a:txBody>
                    <a:bodyPr/>
                    <a:lstStyle/>
                    <a:p>
                      <a:endParaRPr lang="pt-BR" dirty="0"/>
                    </a:p>
                  </a:txBody>
                  <a:tcPr/>
                </a:tc>
                <a:tc>
                  <a:txBody>
                    <a:bodyPr/>
                    <a:lstStyle/>
                    <a:p>
                      <a:r>
                        <a:rPr lang="pt-BR" sz="1600" dirty="0"/>
                        <a:t>Controle</a:t>
                      </a:r>
                      <a:r>
                        <a:rPr lang="pt-BR" sz="1600" baseline="0" dirty="0"/>
                        <a:t> judicial (controle da constitucionalidade, ações civis públicas, garantia dos direitos fundamentais etc.)</a:t>
                      </a:r>
                      <a:endParaRPr lang="pt-BR" sz="1600" dirty="0"/>
                    </a:p>
                  </a:txBody>
                  <a:tcPr anchor="ctr"/>
                </a:tc>
                <a:tc>
                  <a:txBody>
                    <a:bodyPr/>
                    <a:lstStyle/>
                    <a:p>
                      <a:r>
                        <a:rPr lang="pt-BR" sz="1600" dirty="0"/>
                        <a:t>Burocracia</a:t>
                      </a:r>
                      <a:r>
                        <a:rPr lang="pt-BR" sz="1600" baseline="0" dirty="0"/>
                        <a:t> regida pelo princípio do mérito (meritocracia)</a:t>
                      </a:r>
                      <a:endParaRPr lang="pt-BR" sz="1600" dirty="0"/>
                    </a:p>
                  </a:txBody>
                  <a:tcPr anchor="ctr"/>
                </a:tc>
                <a:extLst>
                  <a:ext uri="{0D108BD9-81ED-4DB2-BD59-A6C34878D82A}">
                    <a16:rowId xmlns:a16="http://schemas.microsoft.com/office/drawing/2014/main" val="10002"/>
                  </a:ext>
                </a:extLst>
              </a:tr>
              <a:tr h="370840">
                <a:tc vMerge="1">
                  <a:txBody>
                    <a:bodyPr/>
                    <a:lstStyle/>
                    <a:p>
                      <a:endParaRPr lang="pt-BR" dirty="0"/>
                    </a:p>
                  </a:txBody>
                  <a:tcPr/>
                </a:tc>
                <a:tc>
                  <a:txBody>
                    <a:bodyPr/>
                    <a:lstStyle/>
                    <a:p>
                      <a:r>
                        <a:rPr lang="pt-BR" sz="1600" dirty="0"/>
                        <a:t>Controle administrativo-procedimental</a:t>
                      </a:r>
                      <a:r>
                        <a:rPr lang="pt-BR" sz="1600" baseline="0" dirty="0"/>
                        <a:t> (Tribunal de Contas e/ou auditoria financeira)</a:t>
                      </a:r>
                      <a:endParaRPr lang="pt-BR" sz="1600" dirty="0"/>
                    </a:p>
                  </a:txBody>
                  <a:tcPr anchor="ctr"/>
                </a:tc>
                <a:tc>
                  <a:txBody>
                    <a:bodyPr/>
                    <a:lstStyle/>
                    <a:p>
                      <a:r>
                        <a:rPr lang="pt-BR" sz="1600" dirty="0"/>
                        <a:t>Predomínio</a:t>
                      </a:r>
                      <a:r>
                        <a:rPr lang="pt-BR" sz="1600" baseline="0" dirty="0"/>
                        <a:t> do império da lei </a:t>
                      </a:r>
                      <a:endParaRPr lang="pt-BR" sz="1600" dirty="0"/>
                    </a:p>
                  </a:txBody>
                  <a:tcPr anchor="ctr"/>
                </a:tc>
                <a:extLst>
                  <a:ext uri="{0D108BD9-81ED-4DB2-BD59-A6C34878D82A}">
                    <a16:rowId xmlns:a16="http://schemas.microsoft.com/office/drawing/2014/main" val="10003"/>
                  </a:ext>
                </a:extLst>
              </a:tr>
              <a:tr h="370840">
                <a:tc vMerge="1">
                  <a:txBody>
                    <a:bodyPr/>
                    <a:lstStyle/>
                    <a:p>
                      <a:endParaRPr lang="pt-BR" dirty="0"/>
                    </a:p>
                  </a:txBody>
                  <a:tcPr/>
                </a:tc>
                <a:tc>
                  <a:txBody>
                    <a:bodyPr/>
                    <a:lstStyle/>
                    <a:p>
                      <a:r>
                        <a:rPr lang="pt-BR" sz="1600" dirty="0"/>
                        <a:t>Controle do desempenho</a:t>
                      </a:r>
                      <a:r>
                        <a:rPr lang="pt-BR" sz="1600" baseline="0" dirty="0"/>
                        <a:t> dos programas  governamentais</a:t>
                      </a:r>
                      <a:endParaRPr lang="pt-BR" sz="1600" dirty="0"/>
                    </a:p>
                  </a:txBody>
                  <a:tcPr anchor="ctr"/>
                </a:tc>
                <a:tc>
                  <a:txBody>
                    <a:bodyPr/>
                    <a:lstStyle/>
                    <a:p>
                      <a:r>
                        <a:rPr lang="pt-BR" sz="1600" dirty="0"/>
                        <a:t>Existência</a:t>
                      </a:r>
                      <a:r>
                        <a:rPr lang="pt-BR" sz="1600" baseline="0" dirty="0"/>
                        <a:t> de mecanismos institucionalizados que garantam a participação e o controle da sociedade sobre o poder público</a:t>
                      </a:r>
                      <a:endParaRPr lang="pt-BR" sz="1600" dirty="0"/>
                    </a:p>
                  </a:txBody>
                  <a:tcPr anchor="ctr"/>
                </a:tc>
                <a:extLst>
                  <a:ext uri="{0D108BD9-81ED-4DB2-BD59-A6C34878D82A}">
                    <a16:rowId xmlns:a16="http://schemas.microsoft.com/office/drawing/2014/main" val="10004"/>
                  </a:ext>
                </a:extLst>
              </a:tr>
              <a:tr h="370840">
                <a:tc vMerge="1">
                  <a:txBody>
                    <a:bodyPr/>
                    <a:lstStyle/>
                    <a:p>
                      <a:endParaRPr lang="pt-BR" sz="1400" dirty="0"/>
                    </a:p>
                  </a:txBody>
                  <a:tcPr/>
                </a:tc>
                <a:tc>
                  <a:txBody>
                    <a:bodyPr/>
                    <a:lstStyle/>
                    <a:p>
                      <a:r>
                        <a:rPr lang="pt-BR" sz="1600" dirty="0"/>
                        <a:t>Controle social (conselho de usuários</a:t>
                      </a:r>
                      <a:r>
                        <a:rPr lang="pt-BR" sz="1600" baseline="0" dirty="0"/>
                        <a:t> dos serviços públicos, plebiscito, orçamento participativo etc.</a:t>
                      </a:r>
                      <a:r>
                        <a:rPr lang="pt-BR" sz="1600" dirty="0"/>
                        <a:t>)</a:t>
                      </a:r>
                    </a:p>
                  </a:txBody>
                  <a:tcPr anchor="ctr"/>
                </a:tc>
                <a:tc>
                  <a:txBody>
                    <a:bodyPr/>
                    <a:lstStyle/>
                    <a:p>
                      <a:r>
                        <a:rPr lang="pt-BR" sz="1600" dirty="0"/>
                        <a:t>Criação de instâncias que busquem</a:t>
                      </a:r>
                      <a:r>
                        <a:rPr lang="pt-BR" sz="1600" baseline="0" dirty="0"/>
                        <a:t> o maior compartilhamento possível das decisões (“</a:t>
                      </a:r>
                      <a:r>
                        <a:rPr lang="pt-BR" sz="1600" baseline="0" dirty="0" err="1"/>
                        <a:t>consensualismo</a:t>
                      </a:r>
                      <a:r>
                        <a:rPr lang="pt-BR" sz="1600" baseline="0" dirty="0"/>
                        <a:t>”)</a:t>
                      </a:r>
                      <a:endParaRPr lang="pt-BR" sz="16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167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ctrTitle"/>
          </p:nvPr>
        </p:nvSpPr>
        <p:spPr/>
        <p:txBody>
          <a:bodyPr/>
          <a:lstStyle/>
          <a:p>
            <a:r>
              <a:rPr lang="pt-BR" dirty="0"/>
              <a:t>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type="subTitle" idx="1"/>
          </p:nvPr>
        </p:nvSpPr>
        <p:spPr>
          <a:xfrm>
            <a:off x="1051560" y="5223576"/>
            <a:ext cx="7891272" cy="1069848"/>
          </a:xfrm>
        </p:spPr>
        <p:txBody>
          <a:bodyPr/>
          <a:lstStyle/>
          <a:p>
            <a:r>
              <a:rPr lang="pt-BR" dirty="0"/>
              <a:t>Profa. Dra. Kellen Rocha de Souza</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902" y="1846242"/>
            <a:ext cx="1898375" cy="189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2240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 o que São?</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a 5">
            <a:extLst>
              <a:ext uri="{FF2B5EF4-FFF2-40B4-BE49-F238E27FC236}">
                <a16:creationId xmlns:a16="http://schemas.microsoft.com/office/drawing/2014/main" id="{603C1129-1373-4AA1-9595-726616E1880F}"/>
              </a:ext>
            </a:extLst>
          </p:cNvPr>
          <p:cNvGraphicFramePr>
            <a:graphicFrameLocks noGrp="1"/>
          </p:cNvGraphicFramePr>
          <p:nvPr>
            <p:extLst>
              <p:ext uri="{D42A27DB-BD31-4B8C-83A1-F6EECF244321}">
                <p14:modId xmlns:p14="http://schemas.microsoft.com/office/powerpoint/2010/main" val="1631669865"/>
              </p:ext>
            </p:extLst>
          </p:nvPr>
        </p:nvGraphicFramePr>
        <p:xfrm>
          <a:off x="897035" y="2338506"/>
          <a:ext cx="10397930" cy="3833694"/>
        </p:xfrm>
        <a:graphic>
          <a:graphicData uri="http://schemas.openxmlformats.org/drawingml/2006/table">
            <a:tbl>
              <a:tblPr firstRow="1" bandRow="1">
                <a:tableStyleId>{5C22544A-7EE6-4342-B048-85BDC9FD1C3A}</a:tableStyleId>
              </a:tblPr>
              <a:tblGrid>
                <a:gridCol w="2432010">
                  <a:extLst>
                    <a:ext uri="{9D8B030D-6E8A-4147-A177-3AD203B41FA5}">
                      <a16:colId xmlns:a16="http://schemas.microsoft.com/office/drawing/2014/main" val="302544141"/>
                    </a:ext>
                  </a:extLst>
                </a:gridCol>
                <a:gridCol w="7965920">
                  <a:extLst>
                    <a:ext uri="{9D8B030D-6E8A-4147-A177-3AD203B41FA5}">
                      <a16:colId xmlns:a16="http://schemas.microsoft.com/office/drawing/2014/main" val="2912314813"/>
                    </a:ext>
                  </a:extLst>
                </a:gridCol>
              </a:tblGrid>
              <a:tr h="656337">
                <a:tc>
                  <a:txBody>
                    <a:bodyPr/>
                    <a:lstStyle/>
                    <a:p>
                      <a:r>
                        <a:rPr lang="pt-BR" sz="2000" dirty="0"/>
                        <a:t>Conceito </a:t>
                      </a:r>
                    </a:p>
                  </a:txBody>
                  <a:tcPr anchor="ctr"/>
                </a:tc>
                <a:tc>
                  <a:txBody>
                    <a:bodyPr/>
                    <a:lstStyle/>
                    <a:p>
                      <a:r>
                        <a:rPr lang="pt-BR" sz="2000" dirty="0"/>
                        <a:t>Descrição</a:t>
                      </a:r>
                    </a:p>
                  </a:txBody>
                  <a:tcPr anchor="ctr"/>
                </a:tc>
                <a:extLst>
                  <a:ext uri="{0D108BD9-81ED-4DB2-BD59-A6C34878D82A}">
                    <a16:rowId xmlns:a16="http://schemas.microsoft.com/office/drawing/2014/main" val="3600730641"/>
                  </a:ext>
                </a:extLst>
              </a:tr>
              <a:tr h="1666086">
                <a:tc>
                  <a:txBody>
                    <a:bodyPr/>
                    <a:lstStyle/>
                    <a:p>
                      <a:r>
                        <a:rPr lang="pt-BR" sz="2000" dirty="0"/>
                        <a:t>Dado</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dirty="0"/>
                        <a:t>Sequência de símbolos ou valores, representados em qualquer meio, produzidos como resultado de um processo natural ou artificial</a:t>
                      </a:r>
                    </a:p>
                  </a:txBody>
                  <a:tcPr anchor="ctr"/>
                </a:tc>
                <a:extLst>
                  <a:ext uri="{0D108BD9-81ED-4DB2-BD59-A6C34878D82A}">
                    <a16:rowId xmlns:a16="http://schemas.microsoft.com/office/drawing/2014/main" val="800703245"/>
                  </a:ext>
                </a:extLst>
              </a:tr>
              <a:tr h="1511271">
                <a:tc>
                  <a:txBody>
                    <a:bodyPr/>
                    <a:lstStyle/>
                    <a:p>
                      <a:r>
                        <a:rPr lang="pt-BR" sz="2000" dirty="0"/>
                        <a:t>Dado acessível ao público </a:t>
                      </a:r>
                    </a:p>
                  </a:txBody>
                  <a:tcPr anchor="ctr"/>
                </a:tc>
                <a:tc>
                  <a:txBody>
                    <a:bodyPr/>
                    <a:lstStyle/>
                    <a:p>
                      <a:pPr algn="just"/>
                      <a:r>
                        <a:rPr lang="pt-BR" sz="2000" dirty="0"/>
                        <a:t>Qualquer dado gerado ou acumulado pelo Governo que não esteja sob sigilo ou sob restrição de acesso nos termos da Lei nº 12.527, de 18 de novembro de 2011 </a:t>
                      </a:r>
                    </a:p>
                  </a:txBody>
                  <a:tcPr anchor="ctr"/>
                </a:tc>
                <a:extLst>
                  <a:ext uri="{0D108BD9-81ED-4DB2-BD59-A6C34878D82A}">
                    <a16:rowId xmlns:a16="http://schemas.microsoft.com/office/drawing/2014/main" val="777942713"/>
                  </a:ext>
                </a:extLst>
              </a:tr>
            </a:tbl>
          </a:graphicData>
        </a:graphic>
      </p:graphicFrame>
    </p:spTree>
    <p:extLst>
      <p:ext uri="{BB962C8B-B14F-4D97-AF65-F5344CB8AC3E}">
        <p14:creationId xmlns:p14="http://schemas.microsoft.com/office/powerpoint/2010/main" val="1501566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 o que São?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endParaRPr lang="pt-BR" dirty="0"/>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a 5">
            <a:extLst>
              <a:ext uri="{FF2B5EF4-FFF2-40B4-BE49-F238E27FC236}">
                <a16:creationId xmlns:a16="http://schemas.microsoft.com/office/drawing/2014/main" id="{603C1129-1373-4AA1-9595-726616E1880F}"/>
              </a:ext>
            </a:extLst>
          </p:cNvPr>
          <p:cNvGraphicFramePr>
            <a:graphicFrameLocks noGrp="1"/>
          </p:cNvGraphicFramePr>
          <p:nvPr>
            <p:extLst>
              <p:ext uri="{D42A27DB-BD31-4B8C-83A1-F6EECF244321}">
                <p14:modId xmlns:p14="http://schemas.microsoft.com/office/powerpoint/2010/main" val="2854713418"/>
              </p:ext>
            </p:extLst>
          </p:nvPr>
        </p:nvGraphicFramePr>
        <p:xfrm>
          <a:off x="954698" y="2002834"/>
          <a:ext cx="10397930" cy="4370534"/>
        </p:xfrm>
        <a:graphic>
          <a:graphicData uri="http://schemas.openxmlformats.org/drawingml/2006/table">
            <a:tbl>
              <a:tblPr firstRow="1" bandRow="1">
                <a:tableStyleId>{5C22544A-7EE6-4342-B048-85BDC9FD1C3A}</a:tableStyleId>
              </a:tblPr>
              <a:tblGrid>
                <a:gridCol w="2432010">
                  <a:extLst>
                    <a:ext uri="{9D8B030D-6E8A-4147-A177-3AD203B41FA5}">
                      <a16:colId xmlns:a16="http://schemas.microsoft.com/office/drawing/2014/main" val="302544141"/>
                    </a:ext>
                  </a:extLst>
                </a:gridCol>
                <a:gridCol w="7965920">
                  <a:extLst>
                    <a:ext uri="{9D8B030D-6E8A-4147-A177-3AD203B41FA5}">
                      <a16:colId xmlns:a16="http://schemas.microsoft.com/office/drawing/2014/main" val="2912314813"/>
                    </a:ext>
                  </a:extLst>
                </a:gridCol>
              </a:tblGrid>
              <a:tr h="464741">
                <a:tc>
                  <a:txBody>
                    <a:bodyPr/>
                    <a:lstStyle/>
                    <a:p>
                      <a:r>
                        <a:rPr lang="pt-BR" sz="2000" dirty="0"/>
                        <a:t>Conceito </a:t>
                      </a:r>
                    </a:p>
                  </a:txBody>
                  <a:tcPr anchor="ctr"/>
                </a:tc>
                <a:tc>
                  <a:txBody>
                    <a:bodyPr/>
                    <a:lstStyle/>
                    <a:p>
                      <a:r>
                        <a:rPr lang="pt-BR" sz="2000" dirty="0"/>
                        <a:t>Descrição</a:t>
                      </a:r>
                    </a:p>
                  </a:txBody>
                  <a:tcPr anchor="ctr"/>
                </a:tc>
                <a:extLst>
                  <a:ext uri="{0D108BD9-81ED-4DB2-BD59-A6C34878D82A}">
                    <a16:rowId xmlns:a16="http://schemas.microsoft.com/office/drawing/2014/main" val="3600730641"/>
                  </a:ext>
                </a:extLst>
              </a:tr>
              <a:tr h="2074010">
                <a:tc>
                  <a:txBody>
                    <a:bodyPr/>
                    <a:lstStyle/>
                    <a:p>
                      <a:r>
                        <a:rPr lang="pt-BR" sz="2000" dirty="0"/>
                        <a:t>Dados abertos</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dirty="0"/>
                        <a:t>Dados acessíveis ao público, representados em meio digital, estruturados em formato aberto, processáveis por máquina, referenciados na internet e disponibilizados sob licença aberta que permita sua livre utilização, consumo ou cruzamento, limitando-se a creditar a autoria ou a fonte</a:t>
                      </a:r>
                    </a:p>
                  </a:txBody>
                  <a:tcPr anchor="ctr"/>
                </a:tc>
                <a:extLst>
                  <a:ext uri="{0D108BD9-81ED-4DB2-BD59-A6C34878D82A}">
                    <a16:rowId xmlns:a16="http://schemas.microsoft.com/office/drawing/2014/main" val="2834773623"/>
                  </a:ext>
                </a:extLst>
              </a:tr>
              <a:tr h="1831783">
                <a:tc>
                  <a:txBody>
                    <a:bodyPr/>
                    <a:lstStyle/>
                    <a:p>
                      <a:r>
                        <a:rPr lang="pt-BR" sz="2000" dirty="0"/>
                        <a:t>Formato aberto </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dirty="0"/>
                        <a:t>Formato de arquivo não proprietário, cuja especificação esteja documentada publicamente e seja de livre conhecimento e implementação, livre de patentes ou qualquer outra restrição legal quanto à sua utilização;</a:t>
                      </a:r>
                    </a:p>
                  </a:txBody>
                  <a:tcPr anchor="ctr"/>
                </a:tc>
                <a:extLst>
                  <a:ext uri="{0D108BD9-81ED-4DB2-BD59-A6C34878D82A}">
                    <a16:rowId xmlns:a16="http://schemas.microsoft.com/office/drawing/2014/main" val="2996146621"/>
                  </a:ext>
                </a:extLst>
              </a:tr>
            </a:tbl>
          </a:graphicData>
        </a:graphic>
      </p:graphicFrame>
    </p:spTree>
    <p:extLst>
      <p:ext uri="{BB962C8B-B14F-4D97-AF65-F5344CB8AC3E}">
        <p14:creationId xmlns:p14="http://schemas.microsoft.com/office/powerpoint/2010/main" val="28449659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 - Legislação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lnSpcReduction="20000"/>
          </a:bodyPr>
          <a:lstStyle/>
          <a:p>
            <a:pPr algn="just">
              <a:lnSpc>
                <a:spcPct val="160000"/>
              </a:lnSpc>
              <a:spcBef>
                <a:spcPts val="0"/>
              </a:spcBef>
            </a:pPr>
            <a:r>
              <a:rPr lang="pt-BR" dirty="0">
                <a:hlinkClick r:id="rId2"/>
              </a:rPr>
              <a:t>https://www.gov.br/governodigital/pt-br/legislacao/legislacao-dados-abertos</a:t>
            </a:r>
            <a:endParaRPr lang="pt-BR" dirty="0"/>
          </a:p>
          <a:p>
            <a:pPr algn="just">
              <a:lnSpc>
                <a:spcPct val="160000"/>
              </a:lnSpc>
              <a:spcBef>
                <a:spcPts val="0"/>
              </a:spcBef>
            </a:pPr>
            <a:r>
              <a:rPr lang="pt-BR" dirty="0"/>
              <a:t>Decreto nº 7.724, de 16 de maio de 2012;</a:t>
            </a:r>
          </a:p>
          <a:p>
            <a:pPr algn="just">
              <a:lnSpc>
                <a:spcPct val="160000"/>
              </a:lnSpc>
              <a:spcBef>
                <a:spcPts val="0"/>
              </a:spcBef>
            </a:pPr>
            <a:r>
              <a:rPr lang="pt-BR" dirty="0"/>
              <a:t>Lei nº 12.527, de 18 de novembro de 2011 – LAI;</a:t>
            </a:r>
          </a:p>
          <a:p>
            <a:pPr lvl="1" algn="just">
              <a:lnSpc>
                <a:spcPct val="160000"/>
              </a:lnSpc>
              <a:spcBef>
                <a:spcPts val="0"/>
              </a:spcBef>
              <a:spcAft>
                <a:spcPts val="0"/>
              </a:spcAft>
            </a:pPr>
            <a:r>
              <a:rPr lang="pt-BR" dirty="0"/>
              <a:t>Art. 8º: </a:t>
            </a:r>
            <a:r>
              <a:rPr lang="pt-BR" b="1" dirty="0"/>
              <a:t>É dever dos órgãos e entidades públicas</a:t>
            </a:r>
            <a:r>
              <a:rPr lang="pt-BR" dirty="0"/>
              <a:t> promover, independentemente de requerimentos, a divulgação em local de fácil acesso, no âmbito de suas competências, de informações de interesse coletivo ou geral por eles produzidas ou custodiadas.</a:t>
            </a:r>
          </a:p>
          <a:p>
            <a:pPr marL="274320" lvl="1" indent="0" algn="just">
              <a:lnSpc>
                <a:spcPct val="160000"/>
              </a:lnSpc>
              <a:spcBef>
                <a:spcPts val="0"/>
              </a:spcBef>
              <a:spcAft>
                <a:spcPts val="0"/>
              </a:spcAft>
              <a:buNone/>
            </a:pPr>
            <a:r>
              <a:rPr lang="pt-BR" dirty="0"/>
              <a:t>   .....</a:t>
            </a:r>
          </a:p>
          <a:p>
            <a:pPr lvl="1" algn="just">
              <a:lnSpc>
                <a:spcPct val="160000"/>
              </a:lnSpc>
              <a:spcBef>
                <a:spcPts val="0"/>
              </a:spcBef>
              <a:spcAft>
                <a:spcPts val="0"/>
              </a:spcAft>
            </a:pPr>
            <a:r>
              <a:rPr lang="pt-BR" dirty="0"/>
              <a:t>§ 2º Para cumprimento do disposto no caput, os órgãos e entidades públicas deverão utilizar todos os meios e instrumentos legítimos de que dispuserem, </a:t>
            </a:r>
            <a:r>
              <a:rPr lang="pt-BR" b="1" dirty="0"/>
              <a:t>sendo obrigatória a divulgação em sítios oficiais da rede mundial de computadores (internet)</a:t>
            </a:r>
            <a:r>
              <a:rPr lang="pt-BR" dirty="0"/>
              <a:t>.</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74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 - Legislação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a:bodyPr>
          <a:lstStyle/>
          <a:p>
            <a:pPr algn="just">
              <a:lnSpc>
                <a:spcPct val="150000"/>
              </a:lnSpc>
            </a:pPr>
            <a:r>
              <a:rPr lang="pt-BR" dirty="0"/>
              <a:t>Lei nº 12.527, de 18 de novembro de 2011 – LAI;</a:t>
            </a:r>
          </a:p>
          <a:p>
            <a:pPr lvl="1" algn="just">
              <a:lnSpc>
                <a:spcPct val="150000"/>
              </a:lnSpc>
            </a:pPr>
            <a:r>
              <a:rPr lang="pt-BR" dirty="0"/>
              <a:t>§ 3º Os sítios de que trata o § 2º deverão, na forma de regulamento, atender, entre outros, aos seguintes requisitos:</a:t>
            </a:r>
          </a:p>
          <a:p>
            <a:pPr lvl="1" algn="just">
              <a:lnSpc>
                <a:spcPct val="150000"/>
              </a:lnSpc>
            </a:pPr>
            <a:r>
              <a:rPr lang="pt-BR" dirty="0"/>
              <a:t>I - conter ferramenta de pesquisa de conteúdo que permita o acesso à informação de forma objetiva, transparente, clara e em linguagem de fácil compreensão;</a:t>
            </a:r>
          </a:p>
          <a:p>
            <a:pPr lvl="1" algn="just">
              <a:lnSpc>
                <a:spcPct val="150000"/>
              </a:lnSpc>
            </a:pPr>
            <a:r>
              <a:rPr lang="pt-BR" dirty="0"/>
              <a:t>II - possibilitar a gravação de relatórios em diversos formatos eletrônicos, inclusive </a:t>
            </a:r>
            <a:r>
              <a:rPr lang="pt-BR" b="1" dirty="0"/>
              <a:t>abertos</a:t>
            </a:r>
            <a:r>
              <a:rPr lang="pt-BR" dirty="0"/>
              <a:t> e não proprietários, tais como planilhas e texto, de modo a facilitar a análise das informações;</a:t>
            </a:r>
          </a:p>
          <a:p>
            <a:pPr lvl="1" algn="just">
              <a:lnSpc>
                <a:spcPct val="150000"/>
              </a:lnSpc>
            </a:pPr>
            <a:r>
              <a:rPr lang="pt-BR" dirty="0"/>
              <a:t>III - possibilitar o acesso automatizado por sistemas externos em </a:t>
            </a:r>
            <a:r>
              <a:rPr lang="pt-BR" b="1" dirty="0"/>
              <a:t>formatos abertos</a:t>
            </a:r>
            <a:r>
              <a:rPr lang="pt-BR" dirty="0"/>
              <a:t>, estruturados e legíveis por máquina;</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27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 - Legislação</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5026152" cy="4050792"/>
          </a:xfrm>
        </p:spPr>
        <p:txBody>
          <a:bodyPr>
            <a:normAutofit fontScale="92500" lnSpcReduction="10000"/>
          </a:bodyPr>
          <a:lstStyle/>
          <a:p>
            <a:pPr algn="just">
              <a:lnSpc>
                <a:spcPct val="150000"/>
              </a:lnSpc>
            </a:pPr>
            <a:r>
              <a:rPr lang="pt-BR" dirty="0">
                <a:hlinkClick r:id="rId2"/>
              </a:rPr>
              <a:t>Decreto nº 8.777, de 11 de maio de 2016</a:t>
            </a:r>
            <a:r>
              <a:rPr lang="pt-BR" dirty="0"/>
              <a:t>: Institui a Política de Dados Abertos do Poder Executivo federal.</a:t>
            </a:r>
          </a:p>
          <a:p>
            <a:pPr algn="just">
              <a:lnSpc>
                <a:spcPct val="150000"/>
              </a:lnSpc>
            </a:pPr>
            <a:r>
              <a:rPr lang="pt-BR" dirty="0">
                <a:hlinkClick r:id="rId3"/>
              </a:rPr>
              <a:t>Decreto nº 9.903, de 8 de julho de 2019</a:t>
            </a:r>
            <a:r>
              <a:rPr lang="pt-BR" dirty="0"/>
              <a:t>: Altera o Decreto nº 8.777, de 11 de maio de 2016, que institui a Política de Dados Abertos do Poder Executivo federal, para dispor sobre a gestão e os direitos de uso de dados abertos.</a:t>
            </a:r>
          </a:p>
          <a:p>
            <a:pPr algn="just">
              <a:lnSpc>
                <a:spcPct val="150000"/>
              </a:lnSpc>
            </a:pPr>
            <a:endParaRPr lang="pt-BR" dirty="0"/>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nhora Justiça — Fotografia de Stock">
            <a:extLst>
              <a:ext uri="{FF2B5EF4-FFF2-40B4-BE49-F238E27FC236}">
                <a16:creationId xmlns:a16="http://schemas.microsoft.com/office/drawing/2014/main" id="{E31F7BB2-49A7-4D76-BE2C-ADE7D784A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06" y="2366289"/>
            <a:ext cx="4300341" cy="28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27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fontScale="92500" lnSpcReduction="10000"/>
          </a:bodyPr>
          <a:lstStyle/>
          <a:p>
            <a:pPr>
              <a:lnSpc>
                <a:spcPct val="160000"/>
              </a:lnSpc>
              <a:spcBef>
                <a:spcPts val="0"/>
              </a:spcBef>
            </a:pPr>
            <a:r>
              <a:rPr lang="pt-BR" dirty="0"/>
              <a:t>Áreas e atividades em que os dados abertos estão gerando valor:</a:t>
            </a:r>
          </a:p>
          <a:p>
            <a:pPr lvl="1">
              <a:lnSpc>
                <a:spcPct val="160000"/>
              </a:lnSpc>
              <a:spcBef>
                <a:spcPts val="0"/>
              </a:spcBef>
              <a:spcAft>
                <a:spcPts val="0"/>
              </a:spcAft>
            </a:pPr>
            <a:r>
              <a:rPr lang="pt-BR" dirty="0"/>
              <a:t>Transparência e controle democrático;</a:t>
            </a:r>
          </a:p>
          <a:p>
            <a:pPr lvl="1">
              <a:lnSpc>
                <a:spcPct val="160000"/>
              </a:lnSpc>
              <a:spcBef>
                <a:spcPts val="0"/>
              </a:spcBef>
              <a:spcAft>
                <a:spcPts val="0"/>
              </a:spcAft>
            </a:pPr>
            <a:r>
              <a:rPr lang="pt-BR" dirty="0"/>
              <a:t>Participação popular;</a:t>
            </a:r>
          </a:p>
          <a:p>
            <a:pPr lvl="1">
              <a:lnSpc>
                <a:spcPct val="160000"/>
              </a:lnSpc>
              <a:spcBef>
                <a:spcPts val="0"/>
              </a:spcBef>
              <a:spcAft>
                <a:spcPts val="0"/>
              </a:spcAft>
            </a:pPr>
            <a:r>
              <a:rPr lang="pt-BR" dirty="0"/>
              <a:t>Empoderamento dos cidadãos;</a:t>
            </a:r>
          </a:p>
          <a:p>
            <a:pPr lvl="1">
              <a:lnSpc>
                <a:spcPct val="160000"/>
              </a:lnSpc>
              <a:spcBef>
                <a:spcPts val="0"/>
              </a:spcBef>
              <a:spcAft>
                <a:spcPts val="0"/>
              </a:spcAft>
            </a:pPr>
            <a:r>
              <a:rPr lang="pt-BR" dirty="0"/>
              <a:t>Melhores ou novos produtos e serviços privados;</a:t>
            </a:r>
          </a:p>
          <a:p>
            <a:pPr lvl="1">
              <a:lnSpc>
                <a:spcPct val="160000"/>
              </a:lnSpc>
              <a:spcBef>
                <a:spcPts val="0"/>
              </a:spcBef>
              <a:spcAft>
                <a:spcPts val="0"/>
              </a:spcAft>
            </a:pPr>
            <a:r>
              <a:rPr lang="pt-BR" dirty="0"/>
              <a:t>Inovação;</a:t>
            </a:r>
          </a:p>
          <a:p>
            <a:pPr lvl="1">
              <a:lnSpc>
                <a:spcPct val="160000"/>
              </a:lnSpc>
              <a:spcBef>
                <a:spcPts val="0"/>
              </a:spcBef>
              <a:spcAft>
                <a:spcPts val="0"/>
              </a:spcAft>
            </a:pPr>
            <a:r>
              <a:rPr lang="pt-BR" dirty="0"/>
              <a:t>Melhora na eficiência de serviços governamentais;</a:t>
            </a:r>
          </a:p>
          <a:p>
            <a:pPr lvl="1">
              <a:lnSpc>
                <a:spcPct val="160000"/>
              </a:lnSpc>
              <a:spcBef>
                <a:spcPts val="0"/>
              </a:spcBef>
              <a:spcAft>
                <a:spcPts val="0"/>
              </a:spcAft>
            </a:pPr>
            <a:r>
              <a:rPr lang="pt-BR" dirty="0"/>
              <a:t>Melhora na efetividade de serviços governamentais;</a:t>
            </a:r>
          </a:p>
          <a:p>
            <a:pPr lvl="1">
              <a:lnSpc>
                <a:spcPct val="160000"/>
              </a:lnSpc>
              <a:spcBef>
                <a:spcPts val="0"/>
              </a:spcBef>
              <a:spcAft>
                <a:spcPts val="0"/>
              </a:spcAft>
            </a:pPr>
            <a:r>
              <a:rPr lang="pt-BR" dirty="0"/>
              <a:t>Medição do impacto das políticas;</a:t>
            </a:r>
          </a:p>
          <a:p>
            <a:pPr lvl="1">
              <a:lnSpc>
                <a:spcPct val="160000"/>
              </a:lnSpc>
              <a:spcBef>
                <a:spcPts val="0"/>
              </a:spcBef>
              <a:spcAft>
                <a:spcPts val="0"/>
              </a:spcAft>
            </a:pPr>
            <a:r>
              <a:rPr lang="pt-BR" dirty="0"/>
              <a:t>Conhecimento novo a partir da combinação de fontes de dados e padrões.</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30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Plano de 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6329758" cy="4050792"/>
          </a:xfrm>
        </p:spPr>
        <p:txBody>
          <a:bodyPr>
            <a:normAutofit/>
          </a:bodyPr>
          <a:lstStyle/>
          <a:p>
            <a:pPr algn="just">
              <a:lnSpc>
                <a:spcPct val="150000"/>
              </a:lnSpc>
              <a:spcBef>
                <a:spcPts val="0"/>
              </a:spcBef>
            </a:pPr>
            <a:r>
              <a:rPr lang="pt-BR" dirty="0"/>
              <a:t>Art. 2ºdo Decreto nº 8.777, de 11 de maio de 2016: </a:t>
            </a:r>
          </a:p>
          <a:p>
            <a:pPr marL="274320" lvl="1" indent="0" algn="just">
              <a:lnSpc>
                <a:spcPct val="150000"/>
              </a:lnSpc>
              <a:spcBef>
                <a:spcPts val="0"/>
              </a:spcBef>
              <a:spcAft>
                <a:spcPts val="0"/>
              </a:spcAft>
              <a:buNone/>
            </a:pPr>
            <a:r>
              <a:rPr lang="pt-BR" dirty="0"/>
              <a:t>  .....</a:t>
            </a:r>
          </a:p>
          <a:p>
            <a:pPr lvl="1" algn="just">
              <a:lnSpc>
                <a:spcPct val="150000"/>
              </a:lnSpc>
              <a:spcBef>
                <a:spcPts val="0"/>
              </a:spcBef>
              <a:spcAft>
                <a:spcPts val="0"/>
              </a:spcAft>
            </a:pPr>
            <a:r>
              <a:rPr lang="pt-BR" dirty="0"/>
              <a:t>V - Plano de Dados Abertos - documento orientador para as ações de implementação e promoção de abertura de dados de cada órgão ou entidade da administração pública federal, obedecidos os padrões mínimos de qualidade, de forma a facilitar o entendimento e a reutilização das informações.</a:t>
            </a:r>
          </a:p>
          <a:p>
            <a:pPr lvl="1" algn="just">
              <a:lnSpc>
                <a:spcPct val="150000"/>
              </a:lnSpc>
              <a:spcBef>
                <a:spcPts val="0"/>
              </a:spcBef>
              <a:spcAft>
                <a:spcPts val="0"/>
              </a:spcAft>
            </a:pPr>
            <a:r>
              <a:rPr lang="pt-BR" dirty="0">
                <a:hlinkClick r:id="rId2"/>
              </a:rPr>
              <a:t>Manual</a:t>
            </a:r>
            <a:endParaRPr lang="pt-BR" dirty="0"/>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estão de projetos, pesquisa de marketing —  Vetores de Stock">
            <a:extLst>
              <a:ext uri="{FF2B5EF4-FFF2-40B4-BE49-F238E27FC236}">
                <a16:creationId xmlns:a16="http://schemas.microsoft.com/office/drawing/2014/main" id="{528FD508-AA38-4398-9A77-2E3C639CD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823" y="2690200"/>
            <a:ext cx="3868224" cy="276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11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Plano de 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5712187" y="2120000"/>
            <a:ext cx="5598238" cy="4253367"/>
          </a:xfrm>
        </p:spPr>
        <p:txBody>
          <a:bodyPr>
            <a:normAutofit/>
          </a:bodyPr>
          <a:lstStyle/>
          <a:p>
            <a:pPr algn="just">
              <a:lnSpc>
                <a:spcPct val="150000"/>
              </a:lnSpc>
              <a:spcBef>
                <a:spcPts val="0"/>
              </a:spcBef>
            </a:pPr>
            <a:r>
              <a:rPr lang="pt-BR" sz="2800" dirty="0"/>
              <a:t>Passo a passo para elaboração:</a:t>
            </a:r>
          </a:p>
          <a:p>
            <a:pPr marL="617220" lvl="1" indent="-342900" algn="just">
              <a:lnSpc>
                <a:spcPct val="150000"/>
              </a:lnSpc>
              <a:spcBef>
                <a:spcPts val="0"/>
              </a:spcBef>
              <a:buFont typeface="+mj-lt"/>
              <a:buAutoNum type="arabicParenR"/>
            </a:pPr>
            <a:r>
              <a:rPr lang="pt-BR" dirty="0"/>
              <a:t>Realize discussões</a:t>
            </a:r>
          </a:p>
          <a:p>
            <a:pPr marL="617220" lvl="1" indent="-342900" algn="just">
              <a:lnSpc>
                <a:spcPct val="150000"/>
              </a:lnSpc>
              <a:spcBef>
                <a:spcPts val="0"/>
              </a:spcBef>
              <a:buFont typeface="+mj-lt"/>
              <a:buAutoNum type="arabicParenR"/>
            </a:pPr>
            <a:r>
              <a:rPr lang="pt-BR" dirty="0"/>
              <a:t>Elabore o inventário de bases</a:t>
            </a:r>
          </a:p>
          <a:p>
            <a:pPr marL="617220" lvl="1" indent="-342900" algn="just">
              <a:lnSpc>
                <a:spcPct val="150000"/>
              </a:lnSpc>
              <a:spcBef>
                <a:spcPts val="0"/>
              </a:spcBef>
              <a:buFont typeface="+mj-lt"/>
              <a:buAutoNum type="arabicParenR"/>
            </a:pPr>
            <a:r>
              <a:rPr lang="pt-BR" dirty="0"/>
              <a:t>Adote um mecanismo de participação social</a:t>
            </a:r>
          </a:p>
          <a:p>
            <a:pPr marL="617220" lvl="1" indent="-342900" algn="just">
              <a:lnSpc>
                <a:spcPct val="150000"/>
              </a:lnSpc>
              <a:spcBef>
                <a:spcPts val="0"/>
              </a:spcBef>
              <a:buFont typeface="+mj-lt"/>
              <a:buAutoNum type="arabicParenR"/>
            </a:pPr>
            <a:r>
              <a:rPr lang="pt-BR" dirty="0"/>
              <a:t>Elabore uma matriz de priorização</a:t>
            </a:r>
          </a:p>
          <a:p>
            <a:pPr marL="617220" lvl="1" indent="-342900" algn="just">
              <a:lnSpc>
                <a:spcPct val="150000"/>
              </a:lnSpc>
              <a:spcBef>
                <a:spcPts val="0"/>
              </a:spcBef>
              <a:buFont typeface="+mj-lt"/>
              <a:buAutoNum type="arabicParenR"/>
            </a:pPr>
            <a:r>
              <a:rPr lang="pt-BR" dirty="0"/>
              <a:t>Liste as bases que serão abertas</a:t>
            </a:r>
          </a:p>
          <a:p>
            <a:pPr marL="617220" lvl="1" indent="-342900" algn="just">
              <a:lnSpc>
                <a:spcPct val="150000"/>
              </a:lnSpc>
              <a:spcBef>
                <a:spcPts val="0"/>
              </a:spcBef>
              <a:buFont typeface="+mj-lt"/>
              <a:buAutoNum type="arabicParenR"/>
            </a:pPr>
            <a:r>
              <a:rPr lang="pt-BR" dirty="0"/>
              <a:t>Elabore um cronograma de abertura</a:t>
            </a:r>
          </a:p>
          <a:p>
            <a:pPr marL="617220" lvl="1" indent="-342900" algn="just">
              <a:lnSpc>
                <a:spcPct val="150000"/>
              </a:lnSpc>
              <a:spcBef>
                <a:spcPts val="0"/>
              </a:spcBef>
              <a:buFont typeface="+mj-lt"/>
              <a:buAutoNum type="arabicParenR"/>
            </a:pPr>
            <a:r>
              <a:rPr lang="pt-BR" dirty="0"/>
              <a:t>Defina estratégicas e cronogramas</a:t>
            </a:r>
          </a:p>
          <a:p>
            <a:pPr marL="617220" lvl="1" indent="-342900" algn="just">
              <a:lnSpc>
                <a:spcPct val="150000"/>
              </a:lnSpc>
              <a:spcBef>
                <a:spcPts val="0"/>
              </a:spcBef>
              <a:buFont typeface="+mj-lt"/>
              <a:buAutoNum type="arabicParenR"/>
            </a:pPr>
            <a:r>
              <a:rPr lang="pt-BR" dirty="0"/>
              <a:t>Registre (documento)</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scalada nos degraus da carreira — Fotografia de Stock">
            <a:extLst>
              <a:ext uri="{FF2B5EF4-FFF2-40B4-BE49-F238E27FC236}">
                <a16:creationId xmlns:a16="http://schemas.microsoft.com/office/drawing/2014/main" id="{53A07E84-1960-4B00-B7D9-B5C2F6A5B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0" y="2568068"/>
            <a:ext cx="4525210" cy="301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307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Plano de Dados Abertos</a:t>
            </a:r>
          </a:p>
        </p:txBody>
      </p:sp>
      <p:pic>
        <p:nvPicPr>
          <p:cNvPr id="5" name="Espaço Reservado para Conteúdo 4">
            <a:hlinkClick r:id="rId2"/>
            <a:extLst>
              <a:ext uri="{FF2B5EF4-FFF2-40B4-BE49-F238E27FC236}">
                <a16:creationId xmlns:a16="http://schemas.microsoft.com/office/drawing/2014/main" id="{FEB6D4F9-71C0-48E9-BF5D-0CA22D1C3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7433" y="1865209"/>
            <a:ext cx="4656407" cy="4656407"/>
          </a:xfrm>
        </p:spPr>
      </p:pic>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7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954361519"/>
              </p:ext>
            </p:extLst>
          </p:nvPr>
        </p:nvGraphicFramePr>
        <p:xfrm>
          <a:off x="1066800" y="1537805"/>
          <a:ext cx="10058400" cy="3992880"/>
        </p:xfrm>
        <a:graphic>
          <a:graphicData uri="http://schemas.openxmlformats.org/drawingml/2006/table">
            <a:tbl>
              <a:tblPr firstRow="1" bandRow="1">
                <a:tableStyleId>{5C22544A-7EE6-4342-B048-85BDC9FD1C3A}</a:tableStyleId>
              </a:tblPr>
              <a:tblGrid>
                <a:gridCol w="2682240">
                  <a:extLst>
                    <a:ext uri="{9D8B030D-6E8A-4147-A177-3AD203B41FA5}">
                      <a16:colId xmlns:a16="http://schemas.microsoft.com/office/drawing/2014/main" val="20000"/>
                    </a:ext>
                  </a:extLst>
                </a:gridCol>
                <a:gridCol w="5448300">
                  <a:extLst>
                    <a:ext uri="{9D8B030D-6E8A-4147-A177-3AD203B41FA5}">
                      <a16:colId xmlns:a16="http://schemas.microsoft.com/office/drawing/2014/main" val="20001"/>
                    </a:ext>
                  </a:extLst>
                </a:gridCol>
                <a:gridCol w="1927860">
                  <a:extLst>
                    <a:ext uri="{9D8B030D-6E8A-4147-A177-3AD203B41FA5}">
                      <a16:colId xmlns:a16="http://schemas.microsoft.com/office/drawing/2014/main" val="20002"/>
                    </a:ext>
                  </a:extLst>
                </a:gridCol>
              </a:tblGrid>
              <a:tr h="370840">
                <a:tc>
                  <a:txBody>
                    <a:bodyPr/>
                    <a:lstStyle/>
                    <a:p>
                      <a:pPr algn="ctr"/>
                      <a:r>
                        <a:rPr lang="pt-BR" sz="2000" dirty="0"/>
                        <a:t>Formas de </a:t>
                      </a:r>
                      <a:r>
                        <a:rPr lang="pt-BR" sz="2000" i="1" dirty="0" err="1"/>
                        <a:t>accountability</a:t>
                      </a:r>
                      <a:endParaRPr lang="pt-BR" sz="2000" i="1" dirty="0"/>
                    </a:p>
                  </a:txBody>
                  <a:tcPr anchor="ctr"/>
                </a:tc>
                <a:tc>
                  <a:txBody>
                    <a:bodyPr/>
                    <a:lstStyle/>
                    <a:p>
                      <a:pPr algn="ctr"/>
                      <a:r>
                        <a:rPr lang="pt-BR" sz="2000" dirty="0"/>
                        <a:t>Instrumentos</a:t>
                      </a:r>
                    </a:p>
                  </a:txBody>
                  <a:tcPr anchor="ctr"/>
                </a:tc>
                <a:tc>
                  <a:txBody>
                    <a:bodyPr/>
                    <a:lstStyle/>
                    <a:p>
                      <a:pPr algn="ctr"/>
                      <a:r>
                        <a:rPr lang="pt-BR" sz="2000" dirty="0"/>
                        <a:t>Condições</a:t>
                      </a:r>
                    </a:p>
                  </a:txBody>
                  <a:tcPr anchor="ctr"/>
                </a:tc>
                <a:extLst>
                  <a:ext uri="{0D108BD9-81ED-4DB2-BD59-A6C34878D82A}">
                    <a16:rowId xmlns:a16="http://schemas.microsoft.com/office/drawing/2014/main" val="10000"/>
                  </a:ext>
                </a:extLst>
              </a:tr>
              <a:tr h="370840">
                <a:tc rowSpan="6">
                  <a:txBody>
                    <a:bodyPr/>
                    <a:lstStyle/>
                    <a:p>
                      <a:r>
                        <a:rPr lang="pt-BR" sz="2000" b="1" dirty="0"/>
                        <a:t>Regras estatais intertemporais</a:t>
                      </a:r>
                      <a:r>
                        <a:rPr lang="pt-BR" sz="2000" b="1" baseline="0" dirty="0"/>
                        <a:t> </a:t>
                      </a:r>
                      <a:endParaRPr lang="pt-BR" sz="2000" b="1" dirty="0"/>
                    </a:p>
                  </a:txBody>
                  <a:tcPr anchor="ctr"/>
                </a:tc>
                <a:tc>
                  <a:txBody>
                    <a:bodyPr/>
                    <a:lstStyle/>
                    <a:p>
                      <a:r>
                        <a:rPr lang="pt-BR" sz="2000" dirty="0"/>
                        <a:t>Garantias de direitos básicos pela Constituição (cláusulas</a:t>
                      </a:r>
                      <a:r>
                        <a:rPr lang="pt-BR" sz="2000" baseline="0" dirty="0"/>
                        <a:t> pétreas</a:t>
                      </a:r>
                      <a:r>
                        <a:rPr lang="pt-BR" sz="2000" dirty="0"/>
                        <a:t>)</a:t>
                      </a:r>
                    </a:p>
                  </a:txBody>
                  <a:tcPr anchor="ctr"/>
                </a:tc>
                <a:tc>
                  <a:txBody>
                    <a:bodyPr/>
                    <a:lstStyle/>
                    <a:p>
                      <a:endParaRPr lang="pt-BR" sz="2000" dirty="0"/>
                    </a:p>
                  </a:txBody>
                  <a:tcPr/>
                </a:tc>
                <a:extLst>
                  <a:ext uri="{0D108BD9-81ED-4DB2-BD59-A6C34878D82A}">
                    <a16:rowId xmlns:a16="http://schemas.microsoft.com/office/drawing/2014/main" val="10001"/>
                  </a:ext>
                </a:extLst>
              </a:tr>
              <a:tr h="370840">
                <a:tc vMerge="1">
                  <a:txBody>
                    <a:bodyPr/>
                    <a:lstStyle/>
                    <a:p>
                      <a:endParaRPr lang="pt-BR" dirty="0"/>
                    </a:p>
                  </a:txBody>
                  <a:tcPr/>
                </a:tc>
                <a:tc>
                  <a:txBody>
                    <a:bodyPr/>
                    <a:lstStyle/>
                    <a:p>
                      <a:r>
                        <a:rPr lang="pt-BR" sz="2000" dirty="0"/>
                        <a:t>Segurança contratual individual e coletiva</a:t>
                      </a:r>
                    </a:p>
                  </a:txBody>
                  <a:tcPr anchor="ctr"/>
                </a:tc>
                <a:tc>
                  <a:txBody>
                    <a:bodyPr/>
                    <a:lstStyle/>
                    <a:p>
                      <a:endParaRPr lang="pt-BR" sz="2000" dirty="0"/>
                    </a:p>
                  </a:txBody>
                  <a:tcPr/>
                </a:tc>
                <a:extLst>
                  <a:ext uri="{0D108BD9-81ED-4DB2-BD59-A6C34878D82A}">
                    <a16:rowId xmlns:a16="http://schemas.microsoft.com/office/drawing/2014/main" val="10002"/>
                  </a:ext>
                </a:extLst>
              </a:tr>
              <a:tr h="370840">
                <a:tc vMerge="1">
                  <a:txBody>
                    <a:bodyPr/>
                    <a:lstStyle/>
                    <a:p>
                      <a:endParaRPr lang="pt-BR" dirty="0"/>
                    </a:p>
                  </a:txBody>
                  <a:tcPr/>
                </a:tc>
                <a:tc>
                  <a:txBody>
                    <a:bodyPr/>
                    <a:lstStyle/>
                    <a:p>
                      <a:r>
                        <a:rPr lang="pt-BR" sz="2000" dirty="0"/>
                        <a:t>Limitação legal do poder dos administradores públicos</a:t>
                      </a:r>
                    </a:p>
                  </a:txBody>
                  <a:tcPr anchor="ctr"/>
                </a:tc>
                <a:tc>
                  <a:txBody>
                    <a:bodyPr/>
                    <a:lstStyle/>
                    <a:p>
                      <a:endParaRPr lang="pt-BR" sz="2000" dirty="0"/>
                    </a:p>
                  </a:txBody>
                  <a:tcPr/>
                </a:tc>
                <a:extLst>
                  <a:ext uri="{0D108BD9-81ED-4DB2-BD59-A6C34878D82A}">
                    <a16:rowId xmlns:a16="http://schemas.microsoft.com/office/drawing/2014/main" val="10003"/>
                  </a:ext>
                </a:extLst>
              </a:tr>
              <a:tr h="370840">
                <a:tc vMerge="1">
                  <a:txBody>
                    <a:bodyPr/>
                    <a:lstStyle/>
                    <a:p>
                      <a:endParaRPr lang="pt-BR" dirty="0"/>
                    </a:p>
                  </a:txBody>
                  <a:tcPr/>
                </a:tc>
                <a:tc>
                  <a:txBody>
                    <a:bodyPr/>
                    <a:lstStyle/>
                    <a:p>
                      <a:r>
                        <a:rPr lang="pt-BR" sz="2000" dirty="0"/>
                        <a:t>Acesso</a:t>
                      </a:r>
                      <a:r>
                        <a:rPr lang="pt-BR" sz="2000" baseline="0" dirty="0"/>
                        <a:t> prioritário aos cargos administrativos por concursos ou equivalentes</a:t>
                      </a:r>
                      <a:endParaRPr lang="pt-BR" sz="2000" dirty="0"/>
                    </a:p>
                  </a:txBody>
                  <a:tcPr anchor="ctr"/>
                </a:tc>
                <a:tc>
                  <a:txBody>
                    <a:bodyPr/>
                    <a:lstStyle/>
                    <a:p>
                      <a:endParaRPr lang="pt-BR" sz="2000" dirty="0"/>
                    </a:p>
                  </a:txBody>
                  <a:tcPr/>
                </a:tc>
                <a:extLst>
                  <a:ext uri="{0D108BD9-81ED-4DB2-BD59-A6C34878D82A}">
                    <a16:rowId xmlns:a16="http://schemas.microsoft.com/office/drawing/2014/main" val="10004"/>
                  </a:ext>
                </a:extLst>
              </a:tr>
              <a:tr h="370840">
                <a:tc vMerge="1">
                  <a:txBody>
                    <a:bodyPr/>
                    <a:lstStyle/>
                    <a:p>
                      <a:endParaRPr lang="pt-BR" sz="1400" dirty="0"/>
                    </a:p>
                  </a:txBody>
                  <a:tcPr/>
                </a:tc>
                <a:tc>
                  <a:txBody>
                    <a:bodyPr/>
                    <a:lstStyle/>
                    <a:p>
                      <a:r>
                        <a:rPr lang="pt-BR" sz="2000" dirty="0"/>
                        <a:t>Mecanismos de restrição orçamentária</a:t>
                      </a:r>
                    </a:p>
                  </a:txBody>
                  <a:tcPr anchor="ctr"/>
                </a:tc>
                <a:tc>
                  <a:txBody>
                    <a:bodyPr/>
                    <a:lstStyle/>
                    <a:p>
                      <a:endParaRPr lang="pt-BR" sz="2000" dirty="0"/>
                    </a:p>
                  </a:txBody>
                  <a:tcPr/>
                </a:tc>
                <a:extLst>
                  <a:ext uri="{0D108BD9-81ED-4DB2-BD59-A6C34878D82A}">
                    <a16:rowId xmlns:a16="http://schemas.microsoft.com/office/drawing/2014/main" val="10005"/>
                  </a:ext>
                </a:extLst>
              </a:tr>
              <a:tr h="370840">
                <a:tc vMerge="1">
                  <a:txBody>
                    <a:bodyPr/>
                    <a:lstStyle/>
                    <a:p>
                      <a:endParaRPr lang="pt-BR" sz="2000" b="1" dirty="0"/>
                    </a:p>
                  </a:txBody>
                  <a:tcPr/>
                </a:tc>
                <a:tc>
                  <a:txBody>
                    <a:bodyPr/>
                    <a:lstStyle/>
                    <a:p>
                      <a:r>
                        <a:rPr lang="pt-BR" sz="2000" dirty="0"/>
                        <a:t>Defesa</a:t>
                      </a:r>
                      <a:r>
                        <a:rPr lang="pt-BR" sz="2000" baseline="0" dirty="0"/>
                        <a:t> de direitos </a:t>
                      </a:r>
                      <a:r>
                        <a:rPr lang="pt-BR" sz="2000" baseline="0" dirty="0" err="1"/>
                        <a:t>intergeracionais</a:t>
                      </a:r>
                      <a:r>
                        <a:rPr lang="pt-BR" sz="2000" baseline="0" dirty="0"/>
                        <a:t> </a:t>
                      </a:r>
                      <a:endParaRPr lang="pt-BR" sz="2000" dirty="0"/>
                    </a:p>
                  </a:txBody>
                  <a:tcPr anchor="ctr"/>
                </a:tc>
                <a:tc>
                  <a:txBody>
                    <a:bodyPr/>
                    <a:lstStyle/>
                    <a:p>
                      <a:endParaRPr lang="pt-BR"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71892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nSpc>
                <a:spcPct val="150000"/>
              </a:lnSpc>
            </a:pPr>
            <a:r>
              <a:rPr lang="pt-BR" dirty="0"/>
              <a:t>Ministério da Educação alemão publicou on-line todos os dados governamentais relacionados à educação no país. </a:t>
            </a:r>
          </a:p>
          <a:p>
            <a:pPr lvl="1">
              <a:lnSpc>
                <a:spcPct val="150000"/>
              </a:lnSpc>
            </a:pPr>
            <a:r>
              <a:rPr lang="pt-BR" dirty="0"/>
              <a:t>Consequência: redução do número de perguntas que recebem da população, reduzindo carga de trabalho e custos e/ou facilidade de resposta.</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90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pPr algn="just">
              <a:lnSpc>
                <a:spcPct val="150000"/>
              </a:lnSpc>
              <a:spcBef>
                <a:spcPts val="0"/>
              </a:spcBef>
            </a:pPr>
            <a:r>
              <a:rPr lang="pt-BR" dirty="0">
                <a:hlinkClick r:id="rId2"/>
              </a:rPr>
              <a:t>Portal de Dados abertos da UNIFAL-MG</a:t>
            </a:r>
            <a:endParaRPr lang="pt-BR" dirty="0"/>
          </a:p>
          <a:p>
            <a:pPr lvl="1" algn="just">
              <a:lnSpc>
                <a:spcPct val="150000"/>
              </a:lnSpc>
              <a:spcBef>
                <a:spcPts val="0"/>
              </a:spcBef>
              <a:spcAft>
                <a:spcPts val="0"/>
              </a:spcAft>
            </a:pPr>
            <a:r>
              <a:rPr lang="pt-BR" dirty="0"/>
              <a:t>“Acesso à Informação”</a:t>
            </a:r>
            <a:endParaRPr lang="pt-BR" dirty="0">
              <a:hlinkClick r:id="rId3"/>
            </a:endParaRPr>
          </a:p>
          <a:p>
            <a:pPr algn="just">
              <a:lnSpc>
                <a:spcPct val="150000"/>
              </a:lnSpc>
              <a:spcBef>
                <a:spcPts val="0"/>
              </a:spcBef>
            </a:pPr>
            <a:r>
              <a:rPr lang="pt-BR" dirty="0">
                <a:hlinkClick r:id="rId3"/>
              </a:rPr>
              <a:t>Portal Brasileiro de Dados Abertos</a:t>
            </a:r>
            <a:r>
              <a:rPr lang="pt-BR" dirty="0"/>
              <a:t> </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870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Dados Abertos</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lstStyle/>
          <a:p>
            <a:r>
              <a:rPr lang="pt-BR" dirty="0">
                <a:hlinkClick r:id="rId2"/>
              </a:rPr>
              <a:t>Painel de Monitoramento de Dados Abertos</a:t>
            </a:r>
            <a:r>
              <a:rPr lang="pt-BR" dirty="0"/>
              <a:t> da CGU</a:t>
            </a:r>
          </a:p>
        </p:txBody>
      </p:sp>
      <p:pic>
        <p:nvPicPr>
          <p:cNvPr id="4098" name="Picture 2" descr="dados.gov.br · GitHub">
            <a:extLst>
              <a:ext uri="{FF2B5EF4-FFF2-40B4-BE49-F238E27FC236}">
                <a16:creationId xmlns:a16="http://schemas.microsoft.com/office/drawing/2014/main" id="{4CE28348-37F8-41E2-8E84-AA4703AC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138" y="240101"/>
            <a:ext cx="1518202" cy="151820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entro de operações de segurança — Fotografia de Stock">
            <a:extLst>
              <a:ext uri="{FF2B5EF4-FFF2-40B4-BE49-F238E27FC236}">
                <a16:creationId xmlns:a16="http://schemas.microsoft.com/office/drawing/2014/main" id="{F6662838-C186-408F-AA6A-4B68E0E01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87" y="2827359"/>
            <a:ext cx="4755210" cy="35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21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ctrTitle"/>
          </p:nvPr>
        </p:nvSpPr>
        <p:spPr/>
        <p:txBody>
          <a:bodyPr/>
          <a:lstStyle/>
          <a:p>
            <a:r>
              <a:rPr lang="pt-BR" dirty="0"/>
              <a:t>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type="subTitle" idx="1"/>
          </p:nvPr>
        </p:nvSpPr>
        <p:spPr>
          <a:xfrm>
            <a:off x="1084867" y="5147848"/>
            <a:ext cx="7891272" cy="1069848"/>
          </a:xfrm>
        </p:spPr>
        <p:txBody>
          <a:bodyPr/>
          <a:lstStyle/>
          <a:p>
            <a:r>
              <a:rPr lang="pt-BR" dirty="0"/>
              <a:t>Profa. Dra. Kellen Rocha de Souza</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853" y="2030479"/>
            <a:ext cx="1894572" cy="199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14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7201955" cy="4050792"/>
          </a:xfrm>
        </p:spPr>
        <p:txBody>
          <a:bodyPr>
            <a:normAutofit fontScale="92500"/>
          </a:bodyPr>
          <a:lstStyle/>
          <a:p>
            <a:pPr algn="just">
              <a:lnSpc>
                <a:spcPct val="150000"/>
              </a:lnSpc>
              <a:spcBef>
                <a:spcPts val="0"/>
              </a:spcBef>
            </a:pPr>
            <a:r>
              <a:rPr lang="pt-BR" dirty="0"/>
              <a:t>Atua no processo de interlocução entre o cidadão e a Administração Pública.</a:t>
            </a:r>
          </a:p>
          <a:p>
            <a:pPr algn="just">
              <a:lnSpc>
                <a:spcPct val="150000"/>
              </a:lnSpc>
              <a:spcBef>
                <a:spcPts val="0"/>
              </a:spcBef>
            </a:pPr>
            <a:r>
              <a:rPr lang="pt-BR" dirty="0"/>
              <a:t>Manifestações </a:t>
            </a:r>
            <a:r>
              <a:rPr lang="pt-BR" dirty="0">
                <a:latin typeface="Garamond" panose="02020404030301010803" pitchFamily="18" charset="0"/>
              </a:rPr>
              <a:t>→</a:t>
            </a:r>
            <a:r>
              <a:rPr lang="pt-BR" dirty="0"/>
              <a:t> melhoria dos serviços públicos prestados.</a:t>
            </a:r>
          </a:p>
          <a:p>
            <a:pPr algn="just">
              <a:lnSpc>
                <a:spcPct val="150000"/>
              </a:lnSpc>
              <a:spcBef>
                <a:spcPts val="0"/>
              </a:spcBef>
            </a:pPr>
            <a:r>
              <a:rPr lang="pt-BR" dirty="0"/>
              <a:t>Funciona como um agente promotor de mudanças:</a:t>
            </a:r>
          </a:p>
          <a:p>
            <a:pPr lvl="1" algn="just">
              <a:lnSpc>
                <a:spcPct val="150000"/>
              </a:lnSpc>
              <a:spcBef>
                <a:spcPts val="0"/>
              </a:spcBef>
              <a:spcAft>
                <a:spcPts val="0"/>
              </a:spcAft>
            </a:pPr>
            <a:r>
              <a:rPr lang="pt-BR" dirty="0"/>
              <a:t>Favorece uma gestão flexível, comprometida com a satisfação das necessidades do cidadão; </a:t>
            </a:r>
          </a:p>
          <a:p>
            <a:pPr lvl="1" algn="just">
              <a:lnSpc>
                <a:spcPct val="150000"/>
              </a:lnSpc>
              <a:spcBef>
                <a:spcPts val="0"/>
              </a:spcBef>
              <a:spcAft>
                <a:spcPts val="0"/>
              </a:spcAft>
            </a:pPr>
            <a:r>
              <a:rPr lang="pt-BR" dirty="0"/>
              <a:t>Estimula a prestação de serviços públicos de qualidade, capazes de garantir direitos.</a:t>
            </a:r>
          </a:p>
          <a:p>
            <a:pPr algn="just">
              <a:lnSpc>
                <a:spcPct val="150000"/>
              </a:lnSpc>
              <a:spcBef>
                <a:spcPts val="0"/>
              </a:spcBef>
            </a:pPr>
            <a:r>
              <a:rPr lang="pt-BR" dirty="0"/>
              <a:t>Instrumento a serviço da democracia.</a:t>
            </a:r>
          </a:p>
          <a:p>
            <a:pPr lvl="1"/>
            <a:endParaRPr lang="pt-BR" dirty="0"/>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strução de pontes — Fotografia de Stock">
            <a:extLst>
              <a:ext uri="{FF2B5EF4-FFF2-40B4-BE49-F238E27FC236}">
                <a16:creationId xmlns:a16="http://schemas.microsoft.com/office/drawing/2014/main" id="{DA823C35-34FB-4A0E-859D-848363446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843" y="2986421"/>
            <a:ext cx="3140077" cy="209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623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6836195" cy="4050792"/>
          </a:xfrm>
        </p:spPr>
        <p:txBody>
          <a:bodyPr>
            <a:normAutofit/>
          </a:bodyPr>
          <a:lstStyle/>
          <a:p>
            <a:pPr algn="just">
              <a:lnSpc>
                <a:spcPct val="170000"/>
              </a:lnSpc>
              <a:spcBef>
                <a:spcPts val="0"/>
              </a:spcBef>
            </a:pPr>
            <a:r>
              <a:rPr lang="pt-BR" dirty="0"/>
              <a:t>Atuação da Ouvidoria:</a:t>
            </a:r>
          </a:p>
          <a:p>
            <a:pPr lvl="1" algn="just">
              <a:lnSpc>
                <a:spcPct val="170000"/>
              </a:lnSpc>
              <a:spcBef>
                <a:spcPts val="0"/>
              </a:spcBef>
            </a:pPr>
            <a:r>
              <a:rPr lang="pt-BR" dirty="0"/>
              <a:t>É diferente da atuação de um SAC, a exemplo dos 0800, Sala do Cidadão, Fale Conosco, </a:t>
            </a:r>
            <a:r>
              <a:rPr lang="pt-BR" dirty="0" err="1"/>
              <a:t>Call</a:t>
            </a:r>
            <a:r>
              <a:rPr lang="pt-BR" dirty="0"/>
              <a:t> Center, entre outros;</a:t>
            </a:r>
          </a:p>
          <a:p>
            <a:pPr lvl="1" algn="just">
              <a:lnSpc>
                <a:spcPct val="170000"/>
              </a:lnSpc>
              <a:spcBef>
                <a:spcPts val="0"/>
              </a:spcBef>
            </a:pPr>
            <a:r>
              <a:rPr lang="pt-BR" dirty="0"/>
              <a:t>Ouvidoria não é apenas um canal de diálogo entre o cidadão e a Administração Pública;</a:t>
            </a:r>
          </a:p>
          <a:p>
            <a:pPr lvl="1" algn="just">
              <a:lnSpc>
                <a:spcPct val="170000"/>
              </a:lnSpc>
              <a:spcBef>
                <a:spcPts val="0"/>
              </a:spcBef>
            </a:pPr>
            <a:r>
              <a:rPr lang="pt-BR" dirty="0"/>
              <a:t>É uma instituição de participação social ao lado das Conferências e dos Conselhos de Políticas Públicas</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falar a ouvir. Um homem segura a mão e o outro diz: —  Vetores de Stock">
            <a:extLst>
              <a:ext uri="{FF2B5EF4-FFF2-40B4-BE49-F238E27FC236}">
                <a16:creationId xmlns:a16="http://schemas.microsoft.com/office/drawing/2014/main" id="{0ECF18F6-4A35-4116-9FCE-3EDE70DCA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657" y="2778298"/>
            <a:ext cx="2850249" cy="221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06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050792"/>
          </a:xfrm>
        </p:spPr>
        <p:txBody>
          <a:bodyPr>
            <a:normAutofit/>
          </a:bodyPr>
          <a:lstStyle/>
          <a:p>
            <a:pPr algn="just">
              <a:lnSpc>
                <a:spcPct val="170000"/>
              </a:lnSpc>
              <a:spcBef>
                <a:spcPts val="0"/>
              </a:spcBef>
            </a:pPr>
            <a:r>
              <a:rPr lang="pt-BR" dirty="0"/>
              <a:t>§ 3º do artigo 37 da Constituição Federal de 1988:</a:t>
            </a:r>
          </a:p>
          <a:p>
            <a:pPr lvl="1" algn="just">
              <a:lnSpc>
                <a:spcPct val="170000"/>
              </a:lnSpc>
              <a:spcBef>
                <a:spcPts val="0"/>
              </a:spcBef>
            </a:pPr>
            <a:r>
              <a:rPr lang="pt-BR" dirty="0"/>
              <a:t>Art. 37 (...)</a:t>
            </a:r>
          </a:p>
          <a:p>
            <a:pPr lvl="1" algn="just">
              <a:lnSpc>
                <a:spcPct val="170000"/>
              </a:lnSpc>
              <a:spcBef>
                <a:spcPts val="0"/>
              </a:spcBef>
            </a:pPr>
            <a:r>
              <a:rPr lang="pt-BR" dirty="0"/>
              <a:t>§ 3º A lei disciplinará as formas de participação do usuário na administração pública direta e indireta, regulando especialmente: (Redação dada pela Emenda Constitucional nº 19, de 1998)</a:t>
            </a:r>
          </a:p>
          <a:p>
            <a:pPr lvl="1" algn="just">
              <a:lnSpc>
                <a:spcPct val="170000"/>
              </a:lnSpc>
              <a:spcBef>
                <a:spcPts val="0"/>
              </a:spcBef>
            </a:pPr>
            <a:r>
              <a:rPr lang="pt-BR" dirty="0"/>
              <a:t>I - as </a:t>
            </a:r>
            <a:r>
              <a:rPr lang="pt-BR" b="1" dirty="0"/>
              <a:t>reclamações</a:t>
            </a:r>
            <a:r>
              <a:rPr lang="pt-BR" dirty="0"/>
              <a:t> relativas à prestação dos serviços públicos em geral, asseguradas a manutenção de serviços de atendimento ao usuário e a avaliação periódica, externa e interna, da qualidade dos serviços; (Incluído pela Emenda Constitucional nº 19, de 1998)</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103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 que é uma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a:xfrm>
            <a:off x="1069848" y="2121408"/>
            <a:ext cx="10058400" cy="4050792"/>
          </a:xfrm>
        </p:spPr>
        <p:txBody>
          <a:bodyPr>
            <a:normAutofit/>
          </a:bodyPr>
          <a:lstStyle/>
          <a:p>
            <a:pPr algn="just">
              <a:lnSpc>
                <a:spcPct val="170000"/>
              </a:lnSpc>
              <a:spcBef>
                <a:spcPts val="0"/>
              </a:spcBef>
            </a:pPr>
            <a:r>
              <a:rPr lang="pt-BR" dirty="0"/>
              <a:t>§ 3º do artigo 37 da Constituição Federal de 1988:</a:t>
            </a:r>
          </a:p>
          <a:p>
            <a:pPr lvl="1" algn="just">
              <a:lnSpc>
                <a:spcPct val="170000"/>
              </a:lnSpc>
              <a:spcBef>
                <a:spcPts val="0"/>
              </a:spcBef>
            </a:pPr>
            <a:r>
              <a:rPr lang="pt-BR" dirty="0"/>
              <a:t>II - o acesso dos usuários a registros administrativos e a informações sobre atos de governo, observado o disposto no art. 5º, X e XXXIII; (Incluído pela Emenda Constitucional nº 19, de 1998)</a:t>
            </a:r>
          </a:p>
          <a:p>
            <a:pPr lvl="1" algn="just">
              <a:lnSpc>
                <a:spcPct val="170000"/>
              </a:lnSpc>
              <a:spcBef>
                <a:spcPts val="0"/>
              </a:spcBef>
            </a:pPr>
            <a:r>
              <a:rPr lang="pt-BR" dirty="0"/>
              <a:t>III - a disciplina da representação contra o exercício negligente ou abusivo de cargo, emprego ou função na administração pública. (Incluído pela Emenda Constitucional nº 19, de 1998).</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38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Origens da Ouvidoria</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a:bodyPr>
          <a:lstStyle/>
          <a:p>
            <a:pPr algn="just">
              <a:lnSpc>
                <a:spcPct val="150000"/>
              </a:lnSpc>
              <a:spcBef>
                <a:spcPts val="0"/>
              </a:spcBef>
            </a:pPr>
            <a:r>
              <a:rPr lang="pt-BR" sz="2400" i="1" dirty="0"/>
              <a:t>Ombudsman:</a:t>
            </a:r>
          </a:p>
          <a:p>
            <a:pPr lvl="1" algn="just">
              <a:lnSpc>
                <a:spcPct val="150000"/>
              </a:lnSpc>
              <a:spcBef>
                <a:spcPts val="0"/>
              </a:spcBef>
              <a:spcAft>
                <a:spcPts val="0"/>
              </a:spcAft>
            </a:pPr>
            <a:r>
              <a:rPr lang="pt-BR" sz="2000" dirty="0"/>
              <a:t>Suécia;</a:t>
            </a:r>
          </a:p>
          <a:p>
            <a:pPr lvl="1" algn="just">
              <a:lnSpc>
                <a:spcPct val="150000"/>
              </a:lnSpc>
              <a:spcBef>
                <a:spcPts val="0"/>
              </a:spcBef>
              <a:spcAft>
                <a:spcPts val="0"/>
              </a:spcAft>
            </a:pPr>
            <a:r>
              <a:rPr lang="pt-BR" sz="2000" dirty="0"/>
              <a:t>“Representante do povo”;</a:t>
            </a:r>
          </a:p>
          <a:p>
            <a:pPr lvl="1" algn="just">
              <a:lnSpc>
                <a:spcPct val="150000"/>
              </a:lnSpc>
              <a:spcBef>
                <a:spcPts val="0"/>
              </a:spcBef>
              <a:spcAft>
                <a:spcPts val="0"/>
              </a:spcAft>
            </a:pPr>
            <a:r>
              <a:rPr lang="pt-BR" sz="2000" dirty="0"/>
              <a:t>Frequentemente utilizada para denominar o cargo de Ouvidor. </a:t>
            </a:r>
          </a:p>
          <a:p>
            <a:pPr marL="274320" lvl="1" indent="0" algn="just">
              <a:lnSpc>
                <a:spcPct val="150000"/>
              </a:lnSpc>
              <a:spcBef>
                <a:spcPts val="0"/>
              </a:spcBef>
              <a:spcAft>
                <a:spcPts val="0"/>
              </a:spcAft>
              <a:buNone/>
            </a:pPr>
            <a:endParaRPr lang="pt-BR" sz="2000" dirty="0"/>
          </a:p>
          <a:p>
            <a:pPr lvl="1" algn="just">
              <a:lnSpc>
                <a:spcPct val="150000"/>
              </a:lnSpc>
              <a:spcBef>
                <a:spcPts val="0"/>
              </a:spcBef>
              <a:spcAft>
                <a:spcPts val="0"/>
              </a:spcAft>
            </a:pPr>
            <a:r>
              <a:rPr lang="pt-BR" sz="2000" dirty="0"/>
              <a:t>Palavra surgiu com esse significado, em 1809; </a:t>
            </a:r>
          </a:p>
          <a:p>
            <a:pPr lvl="1" algn="just">
              <a:lnSpc>
                <a:spcPct val="150000"/>
              </a:lnSpc>
              <a:spcBef>
                <a:spcPts val="0"/>
              </a:spcBef>
              <a:spcAft>
                <a:spcPts val="0"/>
              </a:spcAft>
            </a:pPr>
            <a:r>
              <a:rPr lang="pt-BR" sz="2000" dirty="0"/>
              <a:t>Funcionários responsáveis por receber críticas e sugestões da população sobre órgãos públicos na Suécia.</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432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F1FE6-976C-475F-931F-CF77662A28C4}"/>
              </a:ext>
            </a:extLst>
          </p:cNvPr>
          <p:cNvSpPr>
            <a:spLocks noGrp="1"/>
          </p:cNvSpPr>
          <p:nvPr>
            <p:ph type="title"/>
          </p:nvPr>
        </p:nvSpPr>
        <p:spPr/>
        <p:txBody>
          <a:bodyPr/>
          <a:lstStyle/>
          <a:p>
            <a:r>
              <a:rPr lang="pt-BR" dirty="0"/>
              <a:t>Ouvidoria Pública no Brasil</a:t>
            </a:r>
          </a:p>
        </p:txBody>
      </p:sp>
      <p:sp>
        <p:nvSpPr>
          <p:cNvPr id="3" name="Espaço Reservado para Conteúdo 2">
            <a:extLst>
              <a:ext uri="{FF2B5EF4-FFF2-40B4-BE49-F238E27FC236}">
                <a16:creationId xmlns:a16="http://schemas.microsoft.com/office/drawing/2014/main" id="{4BD06104-D6CE-4F1F-A436-EB2B9433E588}"/>
              </a:ext>
            </a:extLst>
          </p:cNvPr>
          <p:cNvSpPr>
            <a:spLocks noGrp="1"/>
          </p:cNvSpPr>
          <p:nvPr>
            <p:ph idx="1"/>
          </p:nvPr>
        </p:nvSpPr>
        <p:spPr/>
        <p:txBody>
          <a:bodyPr>
            <a:normAutofit lnSpcReduction="10000"/>
          </a:bodyPr>
          <a:lstStyle/>
          <a:p>
            <a:pPr algn="just">
              <a:lnSpc>
                <a:spcPct val="150000"/>
              </a:lnSpc>
              <a:spcBef>
                <a:spcPts val="0"/>
              </a:spcBef>
              <a:spcAft>
                <a:spcPts val="600"/>
              </a:spcAft>
            </a:pPr>
            <a:r>
              <a:rPr lang="pt-BR" sz="2400" dirty="0"/>
              <a:t>Ouvidor no Brasil Colônia: </a:t>
            </a:r>
          </a:p>
          <a:p>
            <a:pPr lvl="1" algn="just">
              <a:lnSpc>
                <a:spcPct val="150000"/>
              </a:lnSpc>
              <a:spcBef>
                <a:spcPts val="0"/>
              </a:spcBef>
              <a:spcAft>
                <a:spcPts val="600"/>
              </a:spcAft>
            </a:pPr>
            <a:r>
              <a:rPr lang="pt-BR" sz="2000" dirty="0"/>
              <a:t>Devia aplicar a Lei da Metrópole e comunicar ao rei, em Portugal, o que acontecia na colônia;</a:t>
            </a:r>
          </a:p>
          <a:p>
            <a:pPr lvl="1" algn="just">
              <a:lnSpc>
                <a:spcPct val="150000"/>
              </a:lnSpc>
              <a:spcBef>
                <a:spcPts val="0"/>
              </a:spcBef>
              <a:spcAft>
                <a:spcPts val="600"/>
              </a:spcAft>
            </a:pPr>
            <a:r>
              <a:rPr lang="pt-BR" sz="2000" dirty="0"/>
              <a:t>Não representava o cidadão;</a:t>
            </a:r>
          </a:p>
          <a:p>
            <a:pPr lvl="1" algn="just">
              <a:lnSpc>
                <a:spcPct val="150000"/>
              </a:lnSpc>
              <a:spcBef>
                <a:spcPts val="0"/>
              </a:spcBef>
              <a:spcAft>
                <a:spcPts val="600"/>
              </a:spcAft>
            </a:pPr>
            <a:r>
              <a:rPr lang="pt-BR" sz="2000" dirty="0"/>
              <a:t>Atendia somente a quem estava no poder.</a:t>
            </a:r>
          </a:p>
          <a:p>
            <a:pPr algn="just">
              <a:lnSpc>
                <a:spcPct val="150000"/>
              </a:lnSpc>
              <a:spcBef>
                <a:spcPts val="0"/>
              </a:spcBef>
              <a:spcAft>
                <a:spcPts val="600"/>
              </a:spcAft>
            </a:pPr>
            <a:r>
              <a:rPr lang="pt-BR" sz="2400" dirty="0"/>
              <a:t>Debate nacional sobre Ouvidoria Pública: anos 1970 </a:t>
            </a:r>
          </a:p>
          <a:p>
            <a:pPr lvl="1" algn="just">
              <a:lnSpc>
                <a:spcPct val="150000"/>
              </a:lnSpc>
              <a:spcBef>
                <a:spcPts val="0"/>
              </a:spcBef>
              <a:spcAft>
                <a:spcPts val="600"/>
              </a:spcAft>
            </a:pPr>
            <a:r>
              <a:rPr lang="pt-BR" sz="2000" dirty="0"/>
              <a:t>Reação do povo ao autoritarismo que impediu a existência de canais de participação </a:t>
            </a:r>
            <a:r>
              <a:rPr lang="pt-BR" sz="2000" dirty="0">
                <a:latin typeface="Garamond" panose="02020404030301010803" pitchFamily="18" charset="0"/>
              </a:rPr>
              <a:t>→ </a:t>
            </a:r>
            <a:r>
              <a:rPr lang="pt-BR" sz="2000" dirty="0"/>
              <a:t>controle das ações públicas.</a:t>
            </a:r>
          </a:p>
        </p:txBody>
      </p:sp>
      <p:pic>
        <p:nvPicPr>
          <p:cNvPr id="3074" name="Picture 2" descr="Autenticação Ouvidoria - Ouvidoria">
            <a:extLst>
              <a:ext uri="{FF2B5EF4-FFF2-40B4-BE49-F238E27FC236}">
                <a16:creationId xmlns:a16="http://schemas.microsoft.com/office/drawing/2014/main" id="{1E5AD9E6-096F-4354-87B7-9BA414B5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14" y="294446"/>
            <a:ext cx="1486207" cy="15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6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Tipo de Madeira</Template>
  <TotalTime>3816</TotalTime>
  <Words>6368</Words>
  <Application>Microsoft Office PowerPoint</Application>
  <PresentationFormat>Widescreen</PresentationFormat>
  <Paragraphs>618</Paragraphs>
  <Slides>116</Slides>
  <Notes>2</Notes>
  <HiddenSlides>2</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116</vt:i4>
      </vt:variant>
    </vt:vector>
  </HeadingPairs>
  <TitlesOfParts>
    <vt:vector size="123" baseType="lpstr">
      <vt:lpstr>Arial</vt:lpstr>
      <vt:lpstr>Calibri</vt:lpstr>
      <vt:lpstr>Garamond</vt:lpstr>
      <vt:lpstr>Rockwell</vt:lpstr>
      <vt:lpstr>Rockwell Condensed</vt:lpstr>
      <vt:lpstr>Wingdings</vt:lpstr>
      <vt:lpstr>Tipo de Madeira</vt:lpstr>
      <vt:lpstr>Transparência ativa e passiva na UNIFAL-MG</vt:lpstr>
      <vt:lpstr>Ministrante quem é? </vt:lpstr>
      <vt:lpstr>Conteúdo do curso</vt:lpstr>
      <vt:lpstr>Introdução</vt:lpstr>
      <vt:lpstr>Democracia e accountability</vt:lpstr>
      <vt:lpstr>Democracia e accountability</vt:lpstr>
      <vt:lpstr>Democracia e accountability</vt:lpstr>
      <vt:lpstr>Apresentação do PowerPoint</vt:lpstr>
      <vt:lpstr>Apresentação do PowerPoint</vt:lpstr>
      <vt:lpstr>Democracia e accountability</vt:lpstr>
      <vt:lpstr>Democracia e accountability</vt:lpstr>
      <vt:lpstr>Accountability e finanças públicas no Brasil</vt:lpstr>
      <vt:lpstr>Importância da Transparência</vt:lpstr>
      <vt:lpstr>Importância da Transparência</vt:lpstr>
      <vt:lpstr>Transparência ATIVA</vt:lpstr>
      <vt:lpstr>Transparência ATIVA</vt:lpstr>
      <vt:lpstr>Transparência PassivA</vt:lpstr>
      <vt:lpstr>Transparência PassivA</vt:lpstr>
      <vt:lpstr>Lei de Acesso à Informação (LAI)</vt:lpstr>
      <vt:lpstr>Lei de Acesso à Informação (LAI)</vt:lpstr>
      <vt:lpstr>Lei de Acesso à Informação (LAI)</vt:lpstr>
      <vt:lpstr>Pedidos de acesso à informação</vt:lpstr>
      <vt:lpstr>O que é um Pedido de acesso à informação?</vt:lpstr>
      <vt:lpstr>Pedidos de acesso à informação</vt:lpstr>
      <vt:lpstr>Pedidos de acesso à informação</vt:lpstr>
      <vt:lpstr>O que é uma informação?</vt:lpstr>
      <vt:lpstr>O que é uma informação?</vt:lpstr>
      <vt:lpstr>O que é uma informação?</vt:lpstr>
      <vt:lpstr>O que não é um Pedido de acesso à informação?</vt:lpstr>
      <vt:lpstr>O que não é um Pedido de acesso à informação?</vt:lpstr>
      <vt:lpstr>Prazo de resposta</vt:lpstr>
      <vt:lpstr>Prazo de resposta</vt:lpstr>
      <vt:lpstr>Prazo de resposta</vt:lpstr>
      <vt:lpstr>Prazo de resposta</vt:lpstr>
      <vt:lpstr>Solicitações não atendidas</vt:lpstr>
      <vt:lpstr>Apresentação do PowerPoint</vt:lpstr>
      <vt:lpstr>Recursos à CGU</vt:lpstr>
      <vt:lpstr>Recursos à CGU</vt:lpstr>
      <vt:lpstr>Recursos à CGU</vt:lpstr>
      <vt:lpstr>Apresentação do PowerPoint</vt:lpstr>
      <vt:lpstr>Apresentação do PowerPoint</vt:lpstr>
      <vt:lpstr>Apresentação do PowerPoint</vt:lpstr>
      <vt:lpstr>Tipos de decisão da CGU</vt:lpstr>
      <vt:lpstr>Tipos de decisão da CGU</vt:lpstr>
      <vt:lpstr>Negativas de acesso</vt:lpstr>
      <vt:lpstr>Pedido genérico</vt:lpstr>
      <vt:lpstr>Pedido genérico</vt:lpstr>
      <vt:lpstr>Pedido desproporcional</vt:lpstr>
      <vt:lpstr>Pedido desproporcional</vt:lpstr>
      <vt:lpstr>Pedido desarrazoado</vt:lpstr>
      <vt:lpstr>Pedido desarrazoado</vt:lpstr>
      <vt:lpstr>PEDIDOS QUE EXIGEM TRABALHOS ADICIONAIS</vt:lpstr>
      <vt:lpstr>PEDIDOS QUE EXIGEM TRABALHOS ADICIONAIS</vt:lpstr>
      <vt:lpstr>Informação inexistente</vt:lpstr>
      <vt:lpstr>Informação inexistente</vt:lpstr>
      <vt:lpstr>Informação inexistente</vt:lpstr>
      <vt:lpstr>Outros cuidados</vt:lpstr>
      <vt:lpstr>Curiosidade!</vt:lpstr>
      <vt:lpstr>Classificação de informações </vt:lpstr>
      <vt:lpstr>Quais informações podem ser classificadas?</vt:lpstr>
      <vt:lpstr>Quais informações podem ser classificadas?</vt:lpstr>
      <vt:lpstr>Tempo de proteção</vt:lpstr>
      <vt:lpstr>Informação classificada</vt:lpstr>
      <vt:lpstr>Estatísticas de Pedidos da LAI</vt:lpstr>
      <vt:lpstr>Como enviar um Pedido?</vt:lpstr>
      <vt:lpstr>Como enviar um Pedido?</vt:lpstr>
      <vt:lpstr>Como enviar um Pedido?</vt:lpstr>
      <vt:lpstr>Como enviar um Pedido?</vt:lpstr>
      <vt:lpstr>Como enviar um Pedido?</vt:lpstr>
      <vt:lpstr>Como enviar um Pedido?</vt:lpstr>
      <vt:lpstr>Como enviar um Pedido?</vt:lpstr>
      <vt:lpstr>Como enviar um Pedido?</vt:lpstr>
      <vt:lpstr>Como enviar um Pedido?</vt:lpstr>
      <vt:lpstr>Como enviar um Pedido?</vt:lpstr>
      <vt:lpstr>Consulta de pedidos e respostas</vt:lpstr>
      <vt:lpstr>Tramitação na unifal-mg</vt:lpstr>
      <vt:lpstr>Como responder um Pedido?</vt:lpstr>
      <vt:lpstr>Lei Geral de Proteção de Dados (LGPD) </vt:lpstr>
      <vt:lpstr>Lei Geral de Proteção de Dados (LGPD) </vt:lpstr>
      <vt:lpstr>Dados Abertos</vt:lpstr>
      <vt:lpstr>Dados Abertos: o que São?</vt:lpstr>
      <vt:lpstr>Dados Abertos: o que São?</vt:lpstr>
      <vt:lpstr>Dados Abertos - Legislação</vt:lpstr>
      <vt:lpstr>Dados Abertos - Legislação</vt:lpstr>
      <vt:lpstr>Dados Abertos - Legislação</vt:lpstr>
      <vt:lpstr>Dados Abertos</vt:lpstr>
      <vt:lpstr>Plano de Dados Abertos</vt:lpstr>
      <vt:lpstr>Plano de Dados Abertos</vt:lpstr>
      <vt:lpstr>Plano de Dados Abertos</vt:lpstr>
      <vt:lpstr>Dados Abertos</vt:lpstr>
      <vt:lpstr>Dados Abertos</vt:lpstr>
      <vt:lpstr>Dados Abertos</vt:lpstr>
      <vt:lpstr>Ouvidoria</vt:lpstr>
      <vt:lpstr>O que é uma Ouvidoria?</vt:lpstr>
      <vt:lpstr>O que é uma Ouvidoria?</vt:lpstr>
      <vt:lpstr>O que é uma Ouvidoria?</vt:lpstr>
      <vt:lpstr>O que é uma Ouvidoria?</vt:lpstr>
      <vt:lpstr>Origens da Ouvidoria</vt:lpstr>
      <vt:lpstr>Ouvidoria Pública no Brasil</vt:lpstr>
      <vt:lpstr>Cronologia</vt:lpstr>
      <vt:lpstr>Cronologia</vt:lpstr>
      <vt:lpstr>Cronologia</vt:lpstr>
      <vt:lpstr>Cronologia</vt:lpstr>
      <vt:lpstr>Cronologia</vt:lpstr>
      <vt:lpstr>Ouvidoria na unifal-mg</vt:lpstr>
      <vt:lpstr>Público da Ouvidoria</vt:lpstr>
      <vt:lpstr>Tipos de manifestação</vt:lpstr>
      <vt:lpstr>Denúncia</vt:lpstr>
      <vt:lpstr>reclamação</vt:lpstr>
      <vt:lpstr>solicitação</vt:lpstr>
      <vt:lpstr>sugestão</vt:lpstr>
      <vt:lpstr>elogio</vt:lpstr>
      <vt:lpstr>Como enviar uma manifestação?</vt:lpstr>
      <vt:lpstr>Recebi uma manifestação: o que fazer?</vt:lpstr>
      <vt:lpstr>Recebi uma manifestação: o que fazer?</vt:lpstr>
      <vt:lpstr>Portais de participação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Transparência ativa e passiva na unifal-mg</dc:title>
  <dc:creator>Kellen R. de Souza</dc:creator>
  <cp:lastModifiedBy>Kellen R. de Souza</cp:lastModifiedBy>
  <cp:revision>119</cp:revision>
  <dcterms:created xsi:type="dcterms:W3CDTF">2021-05-31T19:05:11Z</dcterms:created>
  <dcterms:modified xsi:type="dcterms:W3CDTF">2021-08-06T15:18:24Z</dcterms:modified>
</cp:coreProperties>
</file>