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7-2010/2010/decreto/d7133.htm" TargetMode="External"/><Relationship Id="rId2" Type="http://schemas.openxmlformats.org/officeDocument/2006/relationships/hyperlink" Target="http://www.planalto.gov.br/ccivil_03/_ato2004-2006/2005/lei/l1109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v.br/servidor/pt-br/acesso-a-informacao/gestao-de-pessoas/sigepe/modulo-avaliacao-de-desempenho" TargetMode="External"/><Relationship Id="rId5" Type="http://schemas.openxmlformats.org/officeDocument/2006/relationships/hyperlink" Target="http://www.planalto.gov.br/ccivil_03/_Ato2004-2006/2006/Lei/L11357.htm#art7a&#167;9" TargetMode="External"/><Relationship Id="rId4" Type="http://schemas.openxmlformats.org/officeDocument/2006/relationships/hyperlink" Target="http://www.planalto.gov.br/ccivil_03/_Ato2004-2006/2006/Lei/L11357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oordenadoria.capacita&#231;&#227;o@unifal-mg.edu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74E66-AF0C-4F4C-8A42-F6CE5F70C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710" y="63966"/>
            <a:ext cx="10115090" cy="82393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6F015A-A8CF-4ED2-9986-500BF51F2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296" y="887896"/>
            <a:ext cx="11489633" cy="5724939"/>
          </a:xfrm>
        </p:spPr>
        <p:txBody>
          <a:bodyPr>
            <a:normAutofit/>
          </a:bodyPr>
          <a:lstStyle/>
          <a:p>
            <a:pPr algn="ctr"/>
            <a:endParaRPr lang="pt-BR" sz="1300" dirty="0"/>
          </a:p>
          <a:p>
            <a:pPr algn="ctr"/>
            <a:endParaRPr lang="pt-BR" sz="1300" dirty="0"/>
          </a:p>
          <a:p>
            <a:pPr algn="ctr"/>
            <a:endParaRPr lang="pt-BR" sz="1300" dirty="0"/>
          </a:p>
          <a:p>
            <a:pPr algn="ctr"/>
            <a:endParaRPr lang="pt-BR" sz="1300" dirty="0"/>
          </a:p>
          <a:p>
            <a:pPr algn="ctr"/>
            <a:r>
              <a:rPr lang="pt-BR" sz="4800" dirty="0">
                <a:solidFill>
                  <a:schemeClr val="tx1"/>
                </a:solidFill>
              </a:rPr>
              <a:t>Ciclo Avaliativo – 2021-2022</a:t>
            </a:r>
          </a:p>
          <a:p>
            <a:pPr algn="ctr"/>
            <a:endParaRPr lang="pt-BR" sz="4800" dirty="0">
              <a:solidFill>
                <a:schemeClr val="tx1"/>
              </a:solidFill>
            </a:endParaRPr>
          </a:p>
          <a:p>
            <a:pPr algn="ctr"/>
            <a:endParaRPr lang="pt-BR" sz="4800" dirty="0">
              <a:solidFill>
                <a:schemeClr val="tx1"/>
              </a:solidFill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</a:rPr>
              <a:t>Coordenadoria de Capacitação e Avaliação - CCA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</a:rPr>
              <a:t>Pró Reitoria de Gestão de Pessoas – </a:t>
            </a:r>
            <a:r>
              <a:rPr lang="pt-BR" sz="2000" dirty="0" err="1">
                <a:solidFill>
                  <a:schemeClr val="tx1"/>
                </a:solidFill>
              </a:rPr>
              <a:t>Progepe</a:t>
            </a:r>
            <a:endParaRPr lang="pt-BR" sz="2000" dirty="0">
              <a:solidFill>
                <a:schemeClr val="tx1"/>
              </a:solidFill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</a:rPr>
              <a:t>Universidade Federal de Alfenas – UNIFAL-MG</a:t>
            </a:r>
          </a:p>
        </p:txBody>
      </p:sp>
    </p:spTree>
    <p:extLst>
      <p:ext uri="{BB962C8B-B14F-4D97-AF65-F5344CB8AC3E}">
        <p14:creationId xmlns:p14="http://schemas.microsoft.com/office/powerpoint/2010/main" val="51069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74E66-AF0C-4F4C-8A42-F6CE5F70C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710" y="63966"/>
            <a:ext cx="10115090" cy="82393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6F015A-A8CF-4ED2-9986-500BF51F2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296" y="887896"/>
            <a:ext cx="11489633" cy="572493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BR" sz="1800" dirty="0">
                <a:solidFill>
                  <a:schemeClr val="tx1"/>
                </a:solidFill>
                <a:effectLst/>
                <a:latin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 11.091/2005</a:t>
            </a:r>
            <a:endParaRPr lang="pt-BR" sz="1800" dirty="0"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</a:rPr>
              <a:t>Art. 10. O desenvolvimento do servidor na carreira dar-se-á, exclusivamente, pela mudança de nível de capacitação e de padrão de vencimento mediante, respectivamente, Progressão por Capacitação Profissional ou Progressão por Mérito Profissional.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</a:rPr>
              <a:t>§ 2º Progressão por Mérito Profissional é a mudança para o padrão de vencimento imediatamente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</a:rPr>
              <a:t>subseqüente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</a:rPr>
              <a:t>, a cada 2 (dois) anos de efetivo exercício, </a:t>
            </a:r>
            <a:r>
              <a:rPr lang="pt-BR" b="1" u="sng" dirty="0">
                <a:solidFill>
                  <a:schemeClr val="tx1"/>
                </a:solidFill>
                <a:latin typeface="Arial" panose="020B0604020202020204" pitchFamily="34" charset="0"/>
              </a:rPr>
              <a:t>desde que o servidor apresente resultado fixado em programa de avaliação de desempenho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</a:rPr>
              <a:t>, observado o respectivo nível de capacitação. </a:t>
            </a:r>
          </a:p>
          <a:p>
            <a:pPr algn="just"/>
            <a:endParaRPr lang="pt-B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r>
              <a:rPr lang="pt-BR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RESOLUÇÃO Nº 045/2007</a:t>
            </a:r>
            <a:r>
              <a:rPr lang="pt-BR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1600" dirty="0">
                <a:solidFill>
                  <a:schemeClr val="tx1"/>
                </a:solidFill>
              </a:rPr>
              <a:t>do conselho superior da Universidade Federal de Alfenas – UNIFAL-MG, que APROVA o Programa de Avaliação de Desempenho dos servidores Técnico-Administrativos em Educação da Universidade Federal de Alfenas </a:t>
            </a:r>
            <a:r>
              <a:rPr lang="pt-BR" dirty="0">
                <a:solidFill>
                  <a:schemeClr val="tx1"/>
                </a:solidFill>
              </a:rPr>
              <a:t>– UNIFAL-MG</a:t>
            </a:r>
            <a:endParaRPr lang="pt-BR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endParaRPr lang="pt-BR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pt-BR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Decreto nº 7.133/2010</a:t>
            </a:r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Art. 1</a:t>
            </a:r>
            <a:r>
              <a:rPr lang="pt-BR" u="sng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Ficam aprovados, na forma deste Decreto, os critérios e procedimentos gerais a serem observados para a realização das avaliações de desempenho individual e institucional e o pagamento das seguintes gratificações de desempenho:</a:t>
            </a:r>
          </a:p>
          <a:p>
            <a:pPr algn="just"/>
            <a:r>
              <a:rPr lang="pt-BR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 - Gratificação de Desempenho do Plano Geral de Cargos do Poder Executivo - GDPGPE, instituída pela </a:t>
            </a:r>
            <a:r>
              <a:rPr lang="pt-BR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Lei n</a:t>
            </a:r>
            <a:r>
              <a:rPr lang="pt-BR" u="sng" baseline="30000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pt-BR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11.357, de 19 de outubro de 2006</a:t>
            </a:r>
            <a:r>
              <a:rPr lang="pt-BR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devida aos titulares dos cargos de provimento efetivo de níveis superior, intermediário e auxiliar do Plano Geral de Cargos do Poder Executivo, quando lotados e em exercício das atividades inerentes às atribuições do respectivo cargo nos órgãos ou entidades da administração pública federal ou nas situações referidas no </a:t>
            </a:r>
            <a:r>
              <a:rPr lang="pt-BR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 9</a:t>
            </a:r>
            <a:r>
              <a:rPr lang="pt-BR" u="sng" baseline="30000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pt-BR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art. 7</a:t>
            </a:r>
            <a:r>
              <a:rPr lang="pt-BR" u="sng" baseline="30000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pt-BR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-A da Lei n</a:t>
            </a:r>
            <a:r>
              <a:rPr lang="pt-BR" u="sng" baseline="30000" dirty="0">
                <a:solidFill>
                  <a:srgbClr val="99CA3C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pt-BR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11.357, de 2006;</a:t>
            </a:r>
            <a:endParaRPr lang="pt-BR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200" b="1" dirty="0">
                <a:solidFill>
                  <a:schemeClr val="tx1"/>
                </a:solidFill>
                <a:hlinkClick r:id="rId6"/>
              </a:rPr>
              <a:t>Módulo Avaliação de Desempenho</a:t>
            </a:r>
            <a:endParaRPr lang="pt-BR" sz="2200" b="1" dirty="0">
              <a:solidFill>
                <a:schemeClr val="tx1"/>
              </a:solidFill>
            </a:endParaRPr>
          </a:p>
          <a:p>
            <a:pPr algn="just"/>
            <a:r>
              <a:rPr lang="pt-BR" sz="1300" b="1" dirty="0">
                <a:solidFill>
                  <a:schemeClr val="tx1"/>
                </a:solidFill>
              </a:rPr>
              <a:t>(item 7)</a:t>
            </a:r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177071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B2C03-189D-49DD-AC10-9E19F39A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609600"/>
            <a:ext cx="11436626" cy="46382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C625AF-7EBD-4F5D-9240-1ED610A31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1205949"/>
            <a:ext cx="11436626" cy="5393634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highlight>
                  <a:srgbClr val="FFFF00"/>
                </a:highlight>
              </a:rPr>
              <a:t>ORIENTAÇÕES: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b="1" dirty="0">
                <a:latin typeface="Trebuchet MS" panose="020B0603020202020204" pitchFamily="34" charset="0"/>
              </a:rPr>
              <a:t>TODOS</a:t>
            </a:r>
            <a:r>
              <a:rPr lang="pt-BR" dirty="0">
                <a:latin typeface="Trebuchet MS" panose="020B0603020202020204" pitchFamily="34" charset="0"/>
              </a:rPr>
              <a:t> os TAEs devem preencher os 4 formulários;</a:t>
            </a:r>
          </a:p>
          <a:p>
            <a:pPr>
              <a:buFontTx/>
              <a:buChar char="-"/>
            </a:pPr>
            <a:r>
              <a:rPr lang="pt-BR" dirty="0">
                <a:latin typeface="Trebuchet MS" panose="020B0603020202020204" pitchFamily="34" charset="0"/>
              </a:rPr>
              <a:t>AFASTADOS para pós graduação: </a:t>
            </a:r>
            <a:r>
              <a:rPr lang="pt-BR" u="sng" dirty="0">
                <a:latin typeface="Trebuchet MS" panose="020B0603020202020204" pitchFamily="34" charset="0"/>
              </a:rPr>
              <a:t>Optativo</a:t>
            </a:r>
            <a:r>
              <a:rPr lang="pt-BR" dirty="0">
                <a:latin typeface="Trebuchet MS" panose="020B0603020202020204" pitchFamily="34" charset="0"/>
              </a:rPr>
              <a:t> (neste caso o servidor pode enviar o link para seu </a:t>
            </a:r>
            <a:r>
              <a:rPr lang="pt-BR" u="sng" dirty="0">
                <a:latin typeface="Trebuchet MS" panose="020B0603020202020204" pitchFamily="34" charset="0"/>
              </a:rPr>
              <a:t>ORIENTADOR</a:t>
            </a:r>
            <a:r>
              <a:rPr lang="pt-BR" dirty="0">
                <a:latin typeface="Trebuchet MS" panose="020B0603020202020204" pitchFamily="34" charset="0"/>
              </a:rPr>
              <a:t> (neste caso o orientador substitui a chefia imediata). Caso não sejam preenchidos, para efeito de progressão por mérito, serão utilizadas as notas das avaliações de </a:t>
            </a:r>
            <a:r>
              <a:rPr lang="pt-BR" u="sng" dirty="0">
                <a:latin typeface="Trebuchet MS" panose="020B0603020202020204" pitchFamily="34" charset="0"/>
              </a:rPr>
              <a:t>anos anteriores</a:t>
            </a:r>
            <a:r>
              <a:rPr lang="pt-BR" dirty="0">
                <a:latin typeface="Trebuchet MS" panose="020B0603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pt-BR" dirty="0">
                <a:latin typeface="Trebuchet MS" panose="020B0603020202020204" pitchFamily="34" charset="0"/>
              </a:rPr>
              <a:t>Licença médica - Para efeito de progressão por mérito serão utilizadas as notas das avaliações de anos anteriores.</a:t>
            </a:r>
          </a:p>
          <a:p>
            <a:pPr>
              <a:buFontTx/>
              <a:buChar char="-"/>
            </a:pPr>
            <a:r>
              <a:rPr lang="pt-BR" dirty="0">
                <a:latin typeface="Trebuchet MS" panose="020B0603020202020204" pitchFamily="34" charset="0"/>
              </a:rPr>
              <a:t>Menos de 06 meses no local de exercício – A avaliação deve ser realizada pela </a:t>
            </a:r>
            <a:r>
              <a:rPr lang="pt-BR" b="1" dirty="0">
                <a:latin typeface="Trebuchet MS" panose="020B0603020202020204" pitchFamily="34" charset="0"/>
              </a:rPr>
              <a:t>chefia imediata anterior.</a:t>
            </a:r>
          </a:p>
          <a:p>
            <a:pPr>
              <a:buFontTx/>
              <a:buChar char="-"/>
            </a:pPr>
            <a:r>
              <a:rPr lang="pt-BR" dirty="0">
                <a:latin typeface="Trebuchet MS" panose="020B0603020202020204" pitchFamily="34" charset="0"/>
              </a:rPr>
              <a:t>Servidores (avaliado e chefia) de férias: Deverá ser encaminhado, pela chefia imediata, e-mail ao setor comunicando. Especificamente para estes casos, postergaremos o prazo para a avaliação.</a:t>
            </a:r>
          </a:p>
          <a:p>
            <a:pPr>
              <a:buFontTx/>
              <a:buChar char="-"/>
            </a:pPr>
            <a:r>
              <a:rPr lang="pt-BR" dirty="0">
                <a:latin typeface="Trebuchet MS" panose="020B0603020202020204" pitchFamily="34" charset="0"/>
              </a:rPr>
              <a:t>Nível 16 ou em abono permanência – Também participam pois o processo não está restrito apenas à P.M.</a:t>
            </a:r>
          </a:p>
          <a:p>
            <a:pPr>
              <a:buFontTx/>
              <a:buChar char="-"/>
            </a:pPr>
            <a:r>
              <a:rPr lang="pt-BR" dirty="0">
                <a:latin typeface="Trebuchet MS" panose="020B0603020202020204" pitchFamily="34" charset="0"/>
              </a:rPr>
              <a:t>Chefia imediata ou o Dirigente de Unidade que não efetuar a avaliação de desempenho dos servidores sob sua responsabilidade estará sujeito às penalidades previstas no art. 129 da Lei nº 8.112/90. </a:t>
            </a:r>
          </a:p>
          <a:p>
            <a:pPr>
              <a:buFontTx/>
              <a:buChar char="-"/>
            </a:pP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O servidor avaliado que receber </a:t>
            </a:r>
            <a:r>
              <a:rPr lang="pt-PT" sz="1800">
                <a:effectLst/>
                <a:latin typeface="Arial MT"/>
                <a:ea typeface="Arial MT"/>
                <a:cs typeface="Arial MT"/>
              </a:rPr>
              <a:t>menos de 300 pontos (60%)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nos resultados da avaliação, poderá</a:t>
            </a:r>
            <a:r>
              <a:rPr lang="pt-PT" sz="1800" spc="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solicitar recurso à PROGEPE (via SEI) para</a:t>
            </a:r>
            <a:r>
              <a:rPr lang="pt-PT" sz="1800" spc="-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apreciação e</a:t>
            </a:r>
            <a:r>
              <a:rPr lang="pt-PT" sz="1800" spc="-1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deliberação sobre</a:t>
            </a:r>
            <a:r>
              <a:rPr lang="pt-PT" sz="1800" spc="-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a</a:t>
            </a:r>
            <a:r>
              <a:rPr lang="pt-PT" sz="1800" spc="-1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divergência. Caso não obtenha a pontuação mínima de 60% na média das</a:t>
            </a:r>
            <a:r>
              <a:rPr lang="pt-PT" sz="1800" spc="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avaliações realizadas durante o período de</a:t>
            </a:r>
            <a:r>
              <a:rPr lang="pt-PT" sz="1800" spc="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interstício, </a:t>
            </a:r>
            <a:r>
              <a:rPr lang="pt-PT" sz="1800" b="1" dirty="0">
                <a:effectLst/>
                <a:latin typeface="Arial MT"/>
                <a:ea typeface="Arial MT"/>
                <a:cs typeface="Arial MT"/>
              </a:rPr>
              <a:t>será avaliado</a:t>
            </a:r>
            <a:r>
              <a:rPr lang="pt-PT" sz="1800" b="1" spc="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b="1" dirty="0">
                <a:effectLst/>
                <a:latin typeface="Arial MT"/>
                <a:ea typeface="Arial MT"/>
                <a:cs typeface="Arial MT"/>
              </a:rPr>
              <a:t>novamente após um</a:t>
            </a:r>
            <a:r>
              <a:rPr lang="pt-PT" sz="1800" b="1" spc="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b="1" dirty="0">
                <a:effectLst/>
                <a:latin typeface="Arial MT"/>
                <a:ea typeface="Arial MT"/>
                <a:cs typeface="Arial MT"/>
              </a:rPr>
              <a:t>período de 6 meses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 e a pontuação obtida nesta avaliação substituirá a anterior, para fim de</a:t>
            </a:r>
            <a:r>
              <a:rPr lang="pt-PT" sz="1800" spc="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pt-PT" sz="1800" dirty="0">
                <a:effectLst/>
                <a:latin typeface="Arial MT"/>
                <a:ea typeface="Arial MT"/>
                <a:cs typeface="Arial MT"/>
              </a:rPr>
              <a:t>progressão.</a:t>
            </a:r>
            <a:endParaRPr lang="pt-BR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pPr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525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B2C03-189D-49DD-AC10-9E19F39A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609600"/>
            <a:ext cx="11436626" cy="46382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C625AF-7EBD-4F5D-9240-1ED610A31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1205949"/>
            <a:ext cx="11436626" cy="5393634"/>
          </a:xfrm>
        </p:spPr>
        <p:txBody>
          <a:bodyPr>
            <a:norm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ORIENTAÇÕES: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000" b="1" dirty="0"/>
              <a:t>DOCENTES</a:t>
            </a:r>
            <a:r>
              <a:rPr lang="pt-BR" dirty="0"/>
              <a:t>:</a:t>
            </a:r>
          </a:p>
          <a:p>
            <a:pPr algn="just">
              <a:buFontTx/>
              <a:buChar char="-"/>
            </a:pPr>
            <a:r>
              <a:rPr lang="pt-BR" u="sng" dirty="0"/>
              <a:t>Sem cargos de FG, FCC ou CD</a:t>
            </a:r>
            <a:r>
              <a:rPr lang="pt-BR" dirty="0"/>
              <a:t>: As avaliações de desempenho de docentes que não ocupam funções gerenciais, são realizadas exclusivamente pelos formulários dentro do devido sistema da </a:t>
            </a:r>
            <a:r>
              <a:rPr lang="pt-BR" b="1" dirty="0"/>
              <a:t>Comissão Própria de Avaliação - CPA</a:t>
            </a:r>
            <a:r>
              <a:rPr lang="pt-BR" dirty="0"/>
              <a:t>. (Relatório de avaliação discente feito pela Comissão Própria de Avaliação)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pPr>
              <a:buFont typeface="Wingdings" panose="05000000000000000000" pitchFamily="2" charset="2"/>
              <a:buChar char="v"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AA84A59-68DC-41A4-8276-A8DDFAAC1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5" y="2969316"/>
            <a:ext cx="11065564" cy="287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896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B2C03-189D-49DD-AC10-9E19F39A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609600"/>
            <a:ext cx="11436626" cy="46382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6795FD99-1B4E-47BF-8646-626950D681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131" y="1206500"/>
            <a:ext cx="11379813" cy="5041900"/>
          </a:xfrm>
        </p:spPr>
      </p:pic>
    </p:spTree>
    <p:extLst>
      <p:ext uri="{BB962C8B-B14F-4D97-AF65-F5344CB8AC3E}">
        <p14:creationId xmlns:p14="http://schemas.microsoft.com/office/powerpoint/2010/main" val="231199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B2C03-189D-49DD-AC10-9E19F39A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364436"/>
            <a:ext cx="11436626" cy="48370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AC357F-1E97-49C2-8CB6-F3A96BD77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954156"/>
            <a:ext cx="11105321" cy="5724939"/>
          </a:xfrm>
        </p:spPr>
        <p:txBody>
          <a:bodyPr/>
          <a:lstStyle/>
          <a:p>
            <a:r>
              <a:rPr lang="pt-BR" b="1" dirty="0"/>
              <a:t>DEMAIS DOCENTES</a:t>
            </a:r>
            <a:r>
              <a:rPr lang="pt-BR" dirty="0"/>
              <a:t>:</a:t>
            </a:r>
          </a:p>
          <a:p>
            <a:r>
              <a:rPr lang="pt-BR" dirty="0"/>
              <a:t>Docentes com </a:t>
            </a:r>
            <a:r>
              <a:rPr lang="pt-BR" u="sng" dirty="0" err="1"/>
              <a:t>FCCs</a:t>
            </a:r>
            <a:r>
              <a:rPr lang="pt-BR" u="sng" dirty="0"/>
              <a:t> – Função de Coordenação de Curso</a:t>
            </a:r>
            <a:r>
              <a:rPr lang="pt-BR" dirty="0"/>
              <a:t>:</a:t>
            </a:r>
          </a:p>
          <a:p>
            <a:r>
              <a:rPr lang="pt-BR" dirty="0"/>
              <a:t>Preenchem os 3 formulários (Auto Avaliação, Avaliação do ambiente de trabalho e Avaliação da chefia imediata pelo servidor). Neste caso irão avaliar o presidente do respectivo colegiado (Graduação ou Pós Graduação e </a:t>
            </a:r>
            <a:r>
              <a:rPr lang="pt-BR" b="1" u="sng" dirty="0"/>
              <a:t>apenas por eles serão avaliados.</a:t>
            </a:r>
          </a:p>
          <a:p>
            <a:r>
              <a:rPr lang="pt-BR" dirty="0"/>
              <a:t>Em caso de menos de 06 (seis) meses no cargo, não realizam as avaliações.</a:t>
            </a:r>
          </a:p>
          <a:p>
            <a:endParaRPr lang="pt-BR" dirty="0"/>
          </a:p>
          <a:p>
            <a:pPr algn="just"/>
            <a:r>
              <a:rPr lang="pt-BR" b="1" dirty="0"/>
              <a:t>DIRETORES/DIRETORAS DE UNIDADES ACADÊMICAS</a:t>
            </a:r>
            <a:r>
              <a:rPr lang="pt-BR" dirty="0"/>
              <a:t>: Caso a Unidade apresente uma estrutura departamentalizada, o mesmo </a:t>
            </a:r>
            <a:r>
              <a:rPr lang="pt-BR" u="sng" dirty="0"/>
              <a:t>poderá</a:t>
            </a:r>
            <a:r>
              <a:rPr lang="pt-BR" dirty="0"/>
              <a:t> delegar competência da avaliação dos TAEs lotados em sua unidade para os chefes de departamento. Nestes casos os TAEs serão avaliados e avaliarão apenas esta chefia.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b="1" dirty="0"/>
              <a:t>EXCEÇÕES</a:t>
            </a:r>
            <a:r>
              <a:rPr lang="pt-BR" dirty="0"/>
              <a:t>:</a:t>
            </a:r>
          </a:p>
          <a:p>
            <a:r>
              <a:rPr lang="pt-BR" dirty="0"/>
              <a:t>Caso a unidade não seja departamentalizada ou se assim desejarem, os diretores/diretoras destas assumirão a competência natural da avaliação de desempenho. Avaliarão e serão avaliados pelos TAEs da unidade.</a:t>
            </a:r>
          </a:p>
          <a:p>
            <a:r>
              <a:rPr lang="pt-BR" dirty="0"/>
              <a:t>Vices Diretora/Diretor avaliam o titular e apenas por estes serão avaliadas/avaliados.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524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B2C03-189D-49DD-AC10-9E19F39A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364436"/>
            <a:ext cx="11436626" cy="48370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Avaliação de Desempenho</a:t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AC357F-1E97-49C2-8CB6-F3A96BD77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497496"/>
            <a:ext cx="11105321" cy="5181599"/>
          </a:xfrm>
        </p:spPr>
        <p:txBody>
          <a:bodyPr/>
          <a:lstStyle/>
          <a:p>
            <a:pPr algn="just"/>
            <a:r>
              <a:rPr lang="pt-BR" dirty="0"/>
              <a:t>LEMBREM-SE: </a:t>
            </a:r>
            <a:r>
              <a:rPr lang="pt-BR" b="1" u="sng" dirty="0"/>
              <a:t>NENHUM TAE DEVE FICAR SEM AVALIAÇÃO!!!</a:t>
            </a:r>
          </a:p>
          <a:p>
            <a:pPr algn="just"/>
            <a:endParaRPr lang="pt-BR" b="1" u="sng" dirty="0"/>
          </a:p>
          <a:p>
            <a:pPr algn="just"/>
            <a:endParaRPr lang="pt-BR" b="1" u="sng" dirty="0"/>
          </a:p>
          <a:p>
            <a:pPr algn="just"/>
            <a:endParaRPr lang="pt-BR" b="1" u="sng" dirty="0"/>
          </a:p>
          <a:p>
            <a:pPr marL="0" indent="0" algn="ctr">
              <a:buNone/>
            </a:pPr>
            <a:r>
              <a:rPr lang="pt-BR" sz="4000" u="sng" dirty="0">
                <a:latin typeface="Lucida Calligraphy" panose="03010101010101010101" pitchFamily="66" charset="0"/>
              </a:rPr>
              <a:t>MUITO OBRIGADO</a:t>
            </a:r>
          </a:p>
          <a:p>
            <a:pPr marL="0" indent="0" algn="ctr">
              <a:buNone/>
            </a:pPr>
            <a:endParaRPr lang="pt-BR" sz="4000" u="sng" dirty="0">
              <a:latin typeface="Lucida Calligraphy" panose="03010101010101010101" pitchFamily="66" charset="0"/>
            </a:endParaRPr>
          </a:p>
          <a:p>
            <a:pPr marL="0" indent="0" algn="ctr">
              <a:buNone/>
            </a:pPr>
            <a:r>
              <a:rPr lang="pt-BR" sz="4000" u="sng" dirty="0"/>
              <a:t>DÚVIDAS:</a:t>
            </a:r>
          </a:p>
          <a:p>
            <a:pPr marL="0" indent="0" algn="ctr">
              <a:buNone/>
            </a:pPr>
            <a:endParaRPr lang="pt-BR" sz="4000" u="sng" dirty="0"/>
          </a:p>
          <a:p>
            <a:pPr marL="0" indent="0" algn="just">
              <a:buNone/>
            </a:pPr>
            <a:r>
              <a:rPr lang="pt-BR" sz="14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coordenadoria.capacitação@unifal-mg.edu.br</a:t>
            </a:r>
            <a:endParaRPr lang="pt-BR" sz="1400" u="sng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sz="1400" u="sng" dirty="0"/>
          </a:p>
        </p:txBody>
      </p:sp>
    </p:spTree>
    <p:extLst>
      <p:ext uri="{BB962C8B-B14F-4D97-AF65-F5344CB8AC3E}">
        <p14:creationId xmlns:p14="http://schemas.microsoft.com/office/powerpoint/2010/main" val="23553374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1688</TotalTime>
  <Words>827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Arial MT</vt:lpstr>
      <vt:lpstr>Lucida Calligraphy</vt:lpstr>
      <vt:lpstr>Trebuchet MS</vt:lpstr>
      <vt:lpstr>Verdana</vt:lpstr>
      <vt:lpstr>Wingdings</vt:lpstr>
      <vt:lpstr>Wingdings 3</vt:lpstr>
      <vt:lpstr>Facetado</vt:lpstr>
      <vt:lpstr>Avaliação de Desempenho</vt:lpstr>
      <vt:lpstr>Avaliação de Desempenho</vt:lpstr>
      <vt:lpstr>Avaliação de Desempenho</vt:lpstr>
      <vt:lpstr>Avaliação de Desempenho</vt:lpstr>
      <vt:lpstr>Avaliação de Desempenho </vt:lpstr>
      <vt:lpstr>Avaliação de Desempenho </vt:lpstr>
      <vt:lpstr>Avaliação de Desempenho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de Desempenho</dc:title>
  <dc:creator>leandro.sanches27@outlook.com</dc:creator>
  <cp:lastModifiedBy>leandro.sanches27@outlook.com</cp:lastModifiedBy>
  <cp:revision>6</cp:revision>
  <dcterms:created xsi:type="dcterms:W3CDTF">2021-11-11T17:44:56Z</dcterms:created>
  <dcterms:modified xsi:type="dcterms:W3CDTF">2021-11-17T13:42:08Z</dcterms:modified>
</cp:coreProperties>
</file>