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32404050" cy="43205400"/>
  <p:notesSz cx="6858000" cy="9144000"/>
  <p:defaultTextStyle>
    <a:defPPr>
      <a:defRPr lang="pt-BR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759" autoAdjust="0"/>
    <p:restoredTop sz="95287" autoAdjust="0"/>
  </p:normalViewPr>
  <p:slideViewPr>
    <p:cSldViewPr>
      <p:cViewPr varScale="1">
        <p:scale>
          <a:sx n="14" d="100"/>
          <a:sy n="14" d="100"/>
        </p:scale>
        <p:origin x="2700" y="156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88D9-6F99-4774-8F18-D88D64460132}" type="datetimeFigureOut">
              <a:rPr lang="pt-BR" smtClean="0"/>
              <a:pPr/>
              <a:t>24/07/2026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A5AF6-92C6-4656-8B3D-FE2340DD821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10081263"/>
            <a:ext cx="29163645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088D9-6F99-4774-8F18-D88D64460132}" type="datetimeFigureOut">
              <a:rPr lang="pt-BR" smtClean="0"/>
              <a:pPr/>
              <a:t>24/07/2026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4" y="40045008"/>
            <a:ext cx="10261283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A5AF6-92C6-4656-8B3D-FE2340DD821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A8B4815-BD12-3DE0-F9D5-9A0843B1D77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42989500"/>
            <a:ext cx="4413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Público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32054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44099180-A73D-8919-9517-D7626EDD12CA}"/>
              </a:ext>
            </a:extLst>
          </p:cNvPr>
          <p:cNvSpPr/>
          <p:nvPr/>
        </p:nvSpPr>
        <p:spPr>
          <a:xfrm rot="10800000">
            <a:off x="-3" y="-1"/>
            <a:ext cx="32337593" cy="2551237"/>
          </a:xfrm>
          <a:custGeom>
            <a:avLst/>
            <a:gdLst/>
            <a:ahLst/>
            <a:cxnLst/>
            <a:rect l="l" t="t" r="r" b="b"/>
            <a:pathLst>
              <a:path w="11596996" h="2261414">
                <a:moveTo>
                  <a:pt x="0" y="0"/>
                </a:moveTo>
                <a:lnTo>
                  <a:pt x="11596996" y="0"/>
                </a:lnTo>
                <a:lnTo>
                  <a:pt x="11596996" y="2261415"/>
                </a:lnTo>
                <a:lnTo>
                  <a:pt x="0" y="22614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D81EA970-FB54-4907-A1A4-D330A3DD6E5B}"/>
              </a:ext>
            </a:extLst>
          </p:cNvPr>
          <p:cNvSpPr/>
          <p:nvPr/>
        </p:nvSpPr>
        <p:spPr>
          <a:xfrm rot="6664532">
            <a:off x="628763" y="-753905"/>
            <a:ext cx="7123595" cy="10382904"/>
          </a:xfrm>
          <a:custGeom>
            <a:avLst/>
            <a:gdLst/>
            <a:ahLst/>
            <a:cxnLst/>
            <a:rect l="l" t="t" r="r" b="b"/>
            <a:pathLst>
              <a:path w="4050201" h="4269963">
                <a:moveTo>
                  <a:pt x="0" y="0"/>
                </a:moveTo>
                <a:lnTo>
                  <a:pt x="4050201" y="0"/>
                </a:lnTo>
                <a:lnTo>
                  <a:pt x="4050201" y="4269963"/>
                </a:lnTo>
                <a:lnTo>
                  <a:pt x="0" y="42699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7094" r="-384359" b="-46840"/>
            </a:stretch>
          </a:blipFill>
        </p:spPr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1130" y="6661971"/>
            <a:ext cx="24747100" cy="5595921"/>
          </a:xfrm>
        </p:spPr>
        <p:txBody>
          <a:bodyPr>
            <a:normAutofit/>
          </a:bodyPr>
          <a:lstStyle/>
          <a:p>
            <a:pPr lvl="0" hangingPunct="0"/>
            <a:r>
              <a:rPr lang="pt-BR" sz="6000" b="1" dirty="0">
                <a:latin typeface="Arial" panose="020B0604020202020204" pitchFamily="34" charset="0"/>
                <a:cs typeface="Arial" panose="020B0604020202020204" pitchFamily="34" charset="0"/>
              </a:rPr>
              <a:t>Título do trabalho </a:t>
            </a:r>
            <a:br>
              <a:rPr lang="pt-BR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Primeiro Autor1; Segundo Autor2; Terceiro Autor3; Quarto Autor4; Orientador5.</a:t>
            </a:r>
            <a:b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Graduação em Farmacia ; Universidade Federal de Alfenas</a:t>
            </a:r>
            <a:r>
              <a:rPr lang="pt-BR" sz="4400" dirty="0"/>
              <a:t> – Minas Gerais1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04762" y="12444899"/>
            <a:ext cx="14785564" cy="24537504"/>
          </a:xfrm>
          <a:ln>
            <a:noFill/>
          </a:ln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pt-B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 algn="just">
              <a:spcBef>
                <a:spcPts val="0"/>
              </a:spcBef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doença de Parkinson é caracterizada por distúrbios motores como o tremor, rigidez,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bradicinesia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fenômeno da parada, perda de reflexos e instabilidade postural, influenciando no equilíbrio destes pacientes. PRADO, et al. (1) baseando-se na importância do tronco na estabilidade postural, realizaram um estudo, utilizando em pacientes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pakinsonianos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técnica FES associada à cinesioterapia, visando a melhora do padrão postural funcional dos pacientes.</a:t>
            </a:r>
            <a:endParaRPr lang="pt-BR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7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pPr algn="just">
              <a:spcBef>
                <a:spcPts val="0"/>
              </a:spcBef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 este trabalho visou avaliar a instabilidade postural nestes pacientes, antes e após um programa de tratamento para o tronco a fim de elaborar um melhor programa de terapia para os mesmos.</a:t>
            </a:r>
            <a:endParaRPr lang="pt-BR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7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MÉTODOS</a:t>
            </a:r>
          </a:p>
          <a:p>
            <a:pPr algn="just">
              <a:spcBef>
                <a:spcPts val="0"/>
              </a:spcBef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Participaram deste trabalho 4 pacientes, (média 45 e 75 anos, 8 anos de lesão), com diagnóstico prévio de Doença de Parkinson (todos medicados com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levodopa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que realizam tratamento fisioterapêutico no Centro Universitário Nove de Julho (UNINOVE). Após consentimentos pelo comitê de ética em Pesquisa, foi avaliado o equilíbrio dos pacientes, antes e após intervenção, com a Plataforma de pressão (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Tekscan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modelo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foram coletados os deslocamentos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antero-posterior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médio lateral da COP e velocidade média dos deslocamentos. Dois pacientes, escolhidos aleatoriamente, realizaram, durante 16 sessões, exercícios para tronco elaborados pela pesquisadora, baseando-se em PIEMONTE (2). Os outros dois pacientes realizaram este mesmo tratamento convencional durante 8 sessões, e as outras 8 sessões forma com EENM (FES portátil modelo VIF 975 geração 2000 da marca Quark) nos músculos trapézio e romboides, conforme estudo de PRADO (1).</a:t>
            </a: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  <a:p>
            <a:pPr algn="just">
              <a:spcBef>
                <a:spcPts val="0"/>
              </a:spcBef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dados foram analisados e comparados através da plataforma de pressão, individualmente antes e após o tratamento convencional e EENM. A análise estatística utilizada foi Teste T de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a coleta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pós terapia que denominamos avaliação 1 e 2, encontramos uma pequena variação da oscilação corporal dos pacientes, contudo não se mostrou estatisticamente significante. Esses dados foram comprovados através do Teste “T” de </a:t>
            </a:r>
            <a:r>
              <a:rPr lang="pt-B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demonstrado nas tabelas 2 e 3.</a:t>
            </a: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122F9BAF-3261-6542-DE19-9121CBCB5CE3}"/>
              </a:ext>
            </a:extLst>
          </p:cNvPr>
          <p:cNvSpPr/>
          <p:nvPr/>
        </p:nvSpPr>
        <p:spPr>
          <a:xfrm>
            <a:off x="0" y="117470"/>
            <a:ext cx="5144955" cy="6581452"/>
          </a:xfrm>
          <a:custGeom>
            <a:avLst/>
            <a:gdLst/>
            <a:ahLst/>
            <a:cxnLst/>
            <a:rect l="l" t="t" r="r" b="b"/>
            <a:pathLst>
              <a:path w="2459597" h="2846828">
                <a:moveTo>
                  <a:pt x="0" y="0"/>
                </a:moveTo>
                <a:lnTo>
                  <a:pt x="2459597" y="0"/>
                </a:lnTo>
                <a:lnTo>
                  <a:pt x="2459597" y="2846828"/>
                </a:lnTo>
                <a:lnTo>
                  <a:pt x="0" y="28468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8687" t="-44539"/>
            </a:stretch>
          </a:blipFill>
        </p:spPr>
      </p:sp>
      <p:sp>
        <p:nvSpPr>
          <p:cNvPr id="17" name="Subtítulo 2"/>
          <p:cNvSpPr txBox="1">
            <a:spLocks/>
          </p:cNvSpPr>
          <p:nvPr/>
        </p:nvSpPr>
        <p:spPr>
          <a:xfrm>
            <a:off x="2158307" y="36441361"/>
            <a:ext cx="28394526" cy="5595921"/>
          </a:xfrm>
          <a:prstGeom prst="rect">
            <a:avLst/>
          </a:prstGeom>
          <a:ln>
            <a:noFill/>
          </a:ln>
        </p:spPr>
        <p:txBody>
          <a:bodyPr vert="horz" lIns="432054" tIns="216027" rIns="432054" bIns="216027" rtlCol="0">
            <a:noAutofit/>
          </a:bodyPr>
          <a:lstStyle>
            <a:lvl1pPr marL="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5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27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2054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48081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64108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80135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6162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12189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28216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pt-BR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BIBLIOGRÁFICAS</a:t>
            </a:r>
          </a:p>
          <a:p>
            <a:pPr algn="just">
              <a:spcBef>
                <a:spcPts val="0"/>
              </a:spcBef>
            </a:pPr>
            <a:endParaRPr lang="pt-B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PRADO, R. A.; NUNES, I. T.; KODA, L. C.; GOMES, C. 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 tratamento com estimulação elétrica funcional – FES, associada a cinesioterapia na doença de Parkinson</a:t>
            </a:r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Revista Medicina de Reabilitação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2000, v. 52, p. 23-27.</a:t>
            </a:r>
          </a:p>
          <a:p>
            <a:pPr algn="just">
              <a:spcBef>
                <a:spcPts val="0"/>
              </a:spcBef>
            </a:pPr>
            <a:endParaRPr lang="pt-BR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PIEMONTE, M. E. P. 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 de Exercícios Domiciliares para Pacientes com Esclerose Lateral Amiotrófica</a:t>
            </a:r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1ª ed. São Paulo: Manole, 2001. </a:t>
            </a:r>
          </a:p>
          <a:p>
            <a:pPr algn="just">
              <a:spcBef>
                <a:spcPts val="0"/>
              </a:spcBef>
            </a:pPr>
            <a:endParaRPr lang="pt-BR" sz="6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050F6399-BB5C-F108-0675-0DFED4C935DA}"/>
              </a:ext>
            </a:extLst>
          </p:cNvPr>
          <p:cNvSpPr/>
          <p:nvPr/>
        </p:nvSpPr>
        <p:spPr>
          <a:xfrm>
            <a:off x="23445987" y="-425884"/>
            <a:ext cx="7421323" cy="7040715"/>
          </a:xfrm>
          <a:custGeom>
            <a:avLst/>
            <a:gdLst/>
            <a:ahLst/>
            <a:cxnLst/>
            <a:rect l="l" t="t" r="r" b="b"/>
            <a:pathLst>
              <a:path w="4068032" h="2799046">
                <a:moveTo>
                  <a:pt x="0" y="0"/>
                </a:moveTo>
                <a:lnTo>
                  <a:pt x="4068032" y="0"/>
                </a:lnTo>
                <a:lnTo>
                  <a:pt x="4068032" y="2799046"/>
                </a:lnTo>
                <a:lnTo>
                  <a:pt x="0" y="27990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00268" b="-49897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4AF3353-A8E4-271E-7A42-3439CC863205}"/>
              </a:ext>
            </a:extLst>
          </p:cNvPr>
          <p:cNvSpPr/>
          <p:nvPr/>
        </p:nvSpPr>
        <p:spPr>
          <a:xfrm>
            <a:off x="12706773" y="2395965"/>
            <a:ext cx="10086816" cy="3271307"/>
          </a:xfrm>
          <a:custGeom>
            <a:avLst/>
            <a:gdLst/>
            <a:ahLst/>
            <a:cxnLst/>
            <a:rect l="l" t="t" r="r" b="b"/>
            <a:pathLst>
              <a:path w="5254305" h="698479">
                <a:moveTo>
                  <a:pt x="0" y="0"/>
                </a:moveTo>
                <a:lnTo>
                  <a:pt x="5254305" y="0"/>
                </a:lnTo>
                <a:lnTo>
                  <a:pt x="5254305" y="698478"/>
                </a:lnTo>
                <a:lnTo>
                  <a:pt x="0" y="6984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627" t="-561115" r="-16915" b="-328415"/>
            </a:stretch>
          </a:blipFill>
        </p:spPr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599AA52E-8C41-BE97-D2BC-0CEDB042BAF9}"/>
              </a:ext>
            </a:extLst>
          </p:cNvPr>
          <p:cNvSpPr/>
          <p:nvPr/>
        </p:nvSpPr>
        <p:spPr>
          <a:xfrm>
            <a:off x="14798602" y="5760776"/>
            <a:ext cx="6728181" cy="988155"/>
          </a:xfrm>
          <a:custGeom>
            <a:avLst/>
            <a:gdLst/>
            <a:ahLst/>
            <a:cxnLst/>
            <a:rect l="l" t="t" r="r" b="b"/>
            <a:pathLst>
              <a:path w="3608871" h="420163">
                <a:moveTo>
                  <a:pt x="0" y="0"/>
                </a:moveTo>
                <a:lnTo>
                  <a:pt x="3608871" y="0"/>
                </a:lnTo>
                <a:lnTo>
                  <a:pt x="3608871" y="420163"/>
                </a:lnTo>
                <a:lnTo>
                  <a:pt x="0" y="4201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8476" t="-1200409" r="-43042" b="-344587"/>
            </a:stretch>
          </a:blipFill>
        </p:spPr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517B6FCD-ACEF-6656-9A66-C006328923E4}"/>
              </a:ext>
            </a:extLst>
          </p:cNvPr>
          <p:cNvSpPr/>
          <p:nvPr/>
        </p:nvSpPr>
        <p:spPr>
          <a:xfrm>
            <a:off x="23067994" y="2047777"/>
            <a:ext cx="6709239" cy="3986133"/>
          </a:xfrm>
          <a:custGeom>
            <a:avLst/>
            <a:gdLst/>
            <a:ahLst/>
            <a:cxnLst/>
            <a:rect l="l" t="t" r="r" b="b"/>
            <a:pathLst>
              <a:path w="4479279" h="2211290">
                <a:moveTo>
                  <a:pt x="0" y="0"/>
                </a:moveTo>
                <a:lnTo>
                  <a:pt x="4479279" y="0"/>
                </a:lnTo>
                <a:lnTo>
                  <a:pt x="4479279" y="2211290"/>
                </a:lnTo>
                <a:lnTo>
                  <a:pt x="0" y="22112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5696" t="-656510" r="-151948" b="-69230"/>
            </a:stretch>
          </a:blipFill>
        </p:spPr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3EB217C9-4D11-DE47-F036-5ADF250AA391}"/>
              </a:ext>
            </a:extLst>
          </p:cNvPr>
          <p:cNvSpPr/>
          <p:nvPr/>
        </p:nvSpPr>
        <p:spPr>
          <a:xfrm>
            <a:off x="3268104" y="2551237"/>
            <a:ext cx="9230401" cy="3923727"/>
          </a:xfrm>
          <a:custGeom>
            <a:avLst/>
            <a:gdLst/>
            <a:ahLst/>
            <a:cxnLst/>
            <a:rect l="l" t="t" r="r" b="b"/>
            <a:pathLst>
              <a:path w="5337184" h="2328302">
                <a:moveTo>
                  <a:pt x="0" y="0"/>
                </a:moveTo>
                <a:lnTo>
                  <a:pt x="5337184" y="0"/>
                </a:lnTo>
                <a:lnTo>
                  <a:pt x="5337184" y="2328302"/>
                </a:lnTo>
                <a:lnTo>
                  <a:pt x="0" y="23283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0568" t="-76923" r="-21097" b="-147818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6" name="AutoShape 9">
            <a:extLst>
              <a:ext uri="{FF2B5EF4-FFF2-40B4-BE49-F238E27FC236}">
                <a16:creationId xmlns:a16="http://schemas.microsoft.com/office/drawing/2014/main" id="{B0CD994D-89C6-FEC2-C2D0-021E03D71391}"/>
              </a:ext>
            </a:extLst>
          </p:cNvPr>
          <p:cNvSpPr/>
          <p:nvPr/>
        </p:nvSpPr>
        <p:spPr>
          <a:xfrm rot="10800000" flipV="1">
            <a:off x="12966465" y="2251430"/>
            <a:ext cx="125269" cy="4497501"/>
          </a:xfrm>
          <a:prstGeom prst="rect">
            <a:avLst/>
          </a:prstGeom>
          <a:solidFill>
            <a:srgbClr val="132B4C"/>
          </a:solidFill>
        </p:spPr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6B037930-5422-5B69-B75F-0B92CB2895AE}"/>
              </a:ext>
            </a:extLst>
          </p:cNvPr>
          <p:cNvSpPr txBox="1">
            <a:spLocks/>
          </p:cNvSpPr>
          <p:nvPr/>
        </p:nvSpPr>
        <p:spPr>
          <a:xfrm>
            <a:off x="16790326" y="12585595"/>
            <a:ext cx="13261924" cy="22276483"/>
          </a:xfrm>
          <a:prstGeom prst="rect">
            <a:avLst/>
          </a:prstGeom>
          <a:ln>
            <a:noFill/>
          </a:ln>
        </p:spPr>
        <p:txBody>
          <a:bodyPr vert="horz" lIns="432054" tIns="216027" rIns="432054" bIns="216027" rtlCol="0">
            <a:noAutofit/>
          </a:bodyPr>
          <a:lstStyle>
            <a:lvl1pPr marL="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5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27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32054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1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48081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64108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80135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6162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12189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282160" indent="0" algn="ctr" defTabSz="4320540" rtl="0" eaLnBrk="1" latinLnBrk="0" hangingPunct="1">
              <a:spcBef>
                <a:spcPct val="20000"/>
              </a:spcBef>
              <a:buFont typeface="Arial" pitchFamily="34" charset="0"/>
              <a:buNone/>
              <a:defRPr sz="9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 </a:t>
            </a:r>
          </a:p>
          <a:p>
            <a:pPr algn="just">
              <a:spcBef>
                <a:spcPts val="0"/>
              </a:spcBef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dados foram analisados e comparados através da plataforma de pressão, individualmente antes e após o tratamento convencional e EENM. A análise estatística utilizada foi Teste T de Student.</a:t>
            </a:r>
          </a:p>
          <a:p>
            <a:pPr algn="just">
              <a:spcBef>
                <a:spcPts val="0"/>
              </a:spcBef>
            </a:pPr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a coleta pré e pós terapia que denominamos avaliação 1 e 2, encontramos uma pequena variação da oscilação corporal dos pacientes, contudo não se mostrou estatisticamente significante. Esses dados foram comprovados através do Teste “T” de Student e demonstrado nas tabelas 2 e 3. </a:t>
            </a:r>
          </a:p>
          <a:p>
            <a:pPr algn="just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640418"/>
              </p:ext>
            </p:extLst>
          </p:nvPr>
        </p:nvGraphicFramePr>
        <p:xfrm>
          <a:off x="17381403" y="20714046"/>
          <a:ext cx="12755420" cy="55959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8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9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9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9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77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u="none" strike="noStrike" dirty="0">
                          <a:effectLst/>
                        </a:rPr>
                        <a:t>Voluntários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u="none" strike="noStrike" dirty="0">
                          <a:effectLst/>
                        </a:rPr>
                        <a:t>Antero –</a:t>
                      </a:r>
                      <a:br>
                        <a:rPr lang="pt-BR" sz="3200" b="1" u="none" strike="noStrike" dirty="0">
                          <a:effectLst/>
                        </a:rPr>
                      </a:br>
                      <a:r>
                        <a:rPr lang="pt-BR" sz="3200" b="1" u="none" strike="noStrike" dirty="0">
                          <a:effectLst/>
                        </a:rPr>
                        <a:t>Posterior 1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u="none" strike="noStrike" dirty="0">
                          <a:effectLst/>
                        </a:rPr>
                        <a:t>Antero–</a:t>
                      </a:r>
                      <a:br>
                        <a:rPr lang="pt-BR" sz="3200" b="1" u="none" strike="noStrike" dirty="0">
                          <a:effectLst/>
                        </a:rPr>
                      </a:br>
                      <a:r>
                        <a:rPr lang="pt-BR" sz="3200" b="1" u="none" strike="noStrike" dirty="0">
                          <a:effectLst/>
                        </a:rPr>
                        <a:t>posterior 2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u="none" strike="noStrike" dirty="0">
                          <a:effectLst/>
                        </a:rPr>
                        <a:t>P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5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3200" u="none" strike="noStrike" dirty="0">
                          <a:effectLst/>
                        </a:rPr>
                        <a:t>Paciente 1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0,5400170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94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0,377597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>
                          <a:effectLst/>
                        </a:rPr>
                        <a:t>0,84969</a:t>
                      </a:r>
                      <a:br>
                        <a:rPr lang="pt-BR" sz="3200" u="none" strike="noStrike">
                          <a:effectLst/>
                        </a:rPr>
                      </a:br>
                      <a:r>
                        <a:rPr lang="pt-BR" sz="3200" u="none" strike="noStrike">
                          <a:effectLst/>
                        </a:rPr>
                        <a:t>1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45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3200" u="none" strike="noStrike" dirty="0">
                          <a:effectLst/>
                        </a:rPr>
                        <a:t>Paciente 2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0,3837854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61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0,556496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0,99763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3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45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3200" u="none" strike="noStrike">
                          <a:effectLst/>
                        </a:rPr>
                        <a:t>Paciente 3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>
                          <a:effectLst/>
                        </a:rPr>
                        <a:t>0,4972553</a:t>
                      </a:r>
                      <a:br>
                        <a:rPr lang="pt-BR" sz="3200" u="none" strike="noStrike">
                          <a:effectLst/>
                        </a:rPr>
                      </a:br>
                      <a:r>
                        <a:rPr lang="pt-BR" sz="3200" u="none" strike="noStrike">
                          <a:effectLst/>
                        </a:rPr>
                        <a:t>7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0,639599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0,45920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3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45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3200" u="none" strike="noStrike">
                          <a:effectLst/>
                        </a:rPr>
                        <a:t>Paciente 4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>
                          <a:effectLst/>
                        </a:rPr>
                        <a:t>0,9514516</a:t>
                      </a:r>
                      <a:br>
                        <a:rPr lang="pt-BR" sz="3200" u="none" strike="noStrike">
                          <a:effectLst/>
                        </a:rPr>
                      </a:br>
                      <a:r>
                        <a:rPr lang="pt-BR" sz="3200" u="none" strike="noStrike">
                          <a:effectLst/>
                        </a:rPr>
                        <a:t>1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0,873886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0,90800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2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92EE9763-EBEA-B750-525E-36E178FA2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37138"/>
              </p:ext>
            </p:extLst>
          </p:nvPr>
        </p:nvGraphicFramePr>
        <p:xfrm>
          <a:off x="17287136" y="13628518"/>
          <a:ext cx="12755420" cy="55959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8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9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9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9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77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u="none" strike="noStrike" dirty="0">
                          <a:effectLst/>
                        </a:rPr>
                        <a:t>Voluntários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u="none" strike="noStrike" dirty="0">
                          <a:effectLst/>
                        </a:rPr>
                        <a:t>Antero –</a:t>
                      </a:r>
                      <a:br>
                        <a:rPr lang="pt-BR" sz="3200" b="1" u="none" strike="noStrike" dirty="0">
                          <a:effectLst/>
                        </a:rPr>
                      </a:br>
                      <a:r>
                        <a:rPr lang="pt-BR" sz="3200" b="1" u="none" strike="noStrike" dirty="0">
                          <a:effectLst/>
                        </a:rPr>
                        <a:t>Posterior 1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u="none" strike="noStrike" dirty="0">
                          <a:effectLst/>
                        </a:rPr>
                        <a:t>Antero–</a:t>
                      </a:r>
                      <a:br>
                        <a:rPr lang="pt-BR" sz="3200" b="1" u="none" strike="noStrike" dirty="0">
                          <a:effectLst/>
                        </a:rPr>
                      </a:br>
                      <a:r>
                        <a:rPr lang="pt-BR" sz="3200" b="1" u="none" strike="noStrike" dirty="0">
                          <a:effectLst/>
                        </a:rPr>
                        <a:t>posterior 2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u="none" strike="noStrike" dirty="0">
                          <a:effectLst/>
                        </a:rPr>
                        <a:t>P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5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3200" u="none" strike="noStrike" dirty="0">
                          <a:effectLst/>
                        </a:rPr>
                        <a:t>Paciente 1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0,5400170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94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0,377597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>
                          <a:effectLst/>
                        </a:rPr>
                        <a:t>0,84969</a:t>
                      </a:r>
                      <a:br>
                        <a:rPr lang="pt-BR" sz="3200" u="none" strike="noStrike">
                          <a:effectLst/>
                        </a:rPr>
                      </a:br>
                      <a:r>
                        <a:rPr lang="pt-BR" sz="3200" u="none" strike="noStrike">
                          <a:effectLst/>
                        </a:rPr>
                        <a:t>1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45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3200" u="none" strike="noStrike" dirty="0">
                          <a:effectLst/>
                        </a:rPr>
                        <a:t>Paciente 2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0,3837854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61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0,556496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0,99763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3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45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3200" u="none" strike="noStrike">
                          <a:effectLst/>
                        </a:rPr>
                        <a:t>Paciente 3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>
                          <a:effectLst/>
                        </a:rPr>
                        <a:t>0,4972553</a:t>
                      </a:r>
                      <a:br>
                        <a:rPr lang="pt-BR" sz="3200" u="none" strike="noStrike">
                          <a:effectLst/>
                        </a:rPr>
                      </a:br>
                      <a:r>
                        <a:rPr lang="pt-BR" sz="3200" u="none" strike="noStrike">
                          <a:effectLst/>
                        </a:rPr>
                        <a:t>7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0,639599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0,45920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3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45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3200" u="none" strike="noStrike">
                          <a:effectLst/>
                        </a:rPr>
                        <a:t>Paciente 4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>
                          <a:effectLst/>
                        </a:rPr>
                        <a:t>0,9514516</a:t>
                      </a:r>
                      <a:br>
                        <a:rPr lang="pt-BR" sz="3200" u="none" strike="noStrike">
                          <a:effectLst/>
                        </a:rPr>
                      </a:br>
                      <a:r>
                        <a:rPr lang="pt-BR" sz="3200" u="none" strike="noStrike">
                          <a:effectLst/>
                        </a:rPr>
                        <a:t>1</a:t>
                      </a:r>
                      <a:endParaRPr lang="pt-BR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0,873886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0,90800</a:t>
                      </a:r>
                      <a:br>
                        <a:rPr lang="pt-BR" sz="3200" u="none" strike="noStrike" dirty="0">
                          <a:effectLst/>
                        </a:rPr>
                      </a:br>
                      <a:r>
                        <a:rPr lang="pt-BR" sz="3200" u="none" strike="noStrike" dirty="0">
                          <a:effectLst/>
                        </a:rPr>
                        <a:t>2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Freeform 4">
            <a:extLst>
              <a:ext uri="{FF2B5EF4-FFF2-40B4-BE49-F238E27FC236}">
                <a16:creationId xmlns:a16="http://schemas.microsoft.com/office/drawing/2014/main" id="{537B6317-47AA-2F62-9213-EBEDC03A6912}"/>
              </a:ext>
            </a:extLst>
          </p:cNvPr>
          <p:cNvSpPr/>
          <p:nvPr/>
        </p:nvSpPr>
        <p:spPr>
          <a:xfrm>
            <a:off x="-37958" y="40407769"/>
            <a:ext cx="32479966" cy="2901132"/>
          </a:xfrm>
          <a:custGeom>
            <a:avLst/>
            <a:gdLst/>
            <a:ahLst/>
            <a:cxnLst/>
            <a:rect l="l" t="t" r="r" b="b"/>
            <a:pathLst>
              <a:path w="11596996" h="2261414">
                <a:moveTo>
                  <a:pt x="0" y="0"/>
                </a:moveTo>
                <a:lnTo>
                  <a:pt x="11596996" y="0"/>
                </a:lnTo>
                <a:lnTo>
                  <a:pt x="11596996" y="2261415"/>
                </a:lnTo>
                <a:lnTo>
                  <a:pt x="0" y="22614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85B9A5F-4F50-B572-A270-38993718CF95}"/>
              </a:ext>
            </a:extLst>
          </p:cNvPr>
          <p:cNvSpPr txBox="1"/>
          <p:nvPr/>
        </p:nvSpPr>
        <p:spPr>
          <a:xfrm>
            <a:off x="25181199" y="8811949"/>
            <a:ext cx="4988593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Espaço para logos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D3D006-1F8B-9E17-E099-6674CD3745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927A1E-8C11-2DF7-C535-322CE15E1B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5179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0dc42001-9759-4b38-a906-152fbf37e35a}" enabled="1" method="Privileged" siteId="{a50e7b76-8ea5-492c-bf17-97d652fc3ce9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665</Words>
  <Application>Microsoft Office PowerPoint</Application>
  <PresentationFormat>Personalizar</PresentationFormat>
  <Paragraphs>102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Tema do Office</vt:lpstr>
      <vt:lpstr>Título do trabalho  Primeiro Autor1; Segundo Autor2; Terceiro Autor3; Quarto Autor4; Orientador5.  Graduação em Farmacia ; Universidade Federal de Alfenas – Minas Gerais1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on the Beach 2011</dc:title>
  <dc:creator>Tristao</dc:creator>
  <cp:lastModifiedBy>Camila Gurgel</cp:lastModifiedBy>
  <cp:revision>102</cp:revision>
  <dcterms:created xsi:type="dcterms:W3CDTF">2011-04-07T11:05:01Z</dcterms:created>
  <dcterms:modified xsi:type="dcterms:W3CDTF">2026-07-24T14:01:26Z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Tema do Office:8</vt:lpwstr>
  </property>
  <property fmtid="{D5CDD505-2E9C-101B-9397-08002B2CF9AE}" pid="3" name="ClassificationContentMarkingFooterText">
    <vt:lpwstr>Público</vt:lpwstr>
  </property>
</Properties>
</file>