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113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6872" y="181779"/>
            <a:ext cx="32363128" cy="43376911"/>
            <a:chOff x="0" y="0"/>
            <a:chExt cx="43150837" cy="57835881"/>
          </a:xfrm>
        </p:grpSpPr>
        <p:sp>
          <p:nvSpPr>
            <p:cNvPr id="9" name="Freeform 9"/>
            <p:cNvSpPr/>
            <p:nvPr/>
          </p:nvSpPr>
          <p:spPr>
            <a:xfrm rot="-5400000">
              <a:off x="-13013073" y="13013073"/>
              <a:ext cx="57835881" cy="31809735"/>
            </a:xfrm>
            <a:custGeom>
              <a:avLst/>
              <a:gdLst/>
              <a:ahLst/>
              <a:cxnLst/>
              <a:rect l="l" t="t" r="r" b="b"/>
              <a:pathLst>
                <a:path w="57835881" h="31809735">
                  <a:moveTo>
                    <a:pt x="0" y="0"/>
                  </a:moveTo>
                  <a:lnTo>
                    <a:pt x="57835881" y="0"/>
                  </a:lnTo>
                  <a:lnTo>
                    <a:pt x="57835881" y="31809735"/>
                  </a:lnTo>
                  <a:lnTo>
                    <a:pt x="0" y="31809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rot="-5400000">
              <a:off x="-1671970" y="13013073"/>
              <a:ext cx="57835881" cy="31809735"/>
            </a:xfrm>
            <a:custGeom>
              <a:avLst/>
              <a:gdLst/>
              <a:ahLst/>
              <a:cxnLst/>
              <a:rect l="l" t="t" r="r" b="b"/>
              <a:pathLst>
                <a:path w="57835881" h="31809735">
                  <a:moveTo>
                    <a:pt x="0" y="0"/>
                  </a:moveTo>
                  <a:lnTo>
                    <a:pt x="57835881" y="0"/>
                  </a:lnTo>
                  <a:lnTo>
                    <a:pt x="57835881" y="31809735"/>
                  </a:lnTo>
                  <a:lnTo>
                    <a:pt x="0" y="31809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Freeform 12" descr="Image with light effects"/>
          <p:cNvSpPr/>
          <p:nvPr/>
        </p:nvSpPr>
        <p:spPr>
          <a:xfrm>
            <a:off x="11991423" y="40789919"/>
            <a:ext cx="7227404" cy="1990031"/>
          </a:xfrm>
          <a:custGeom>
            <a:avLst/>
            <a:gdLst/>
            <a:ahLst/>
            <a:cxnLst/>
            <a:rect l="l" t="t" r="r" b="b"/>
            <a:pathLst>
              <a:path w="7227404" h="1990031">
                <a:moveTo>
                  <a:pt x="0" y="0"/>
                </a:moveTo>
                <a:lnTo>
                  <a:pt x="7227404" y="0"/>
                </a:lnTo>
                <a:lnTo>
                  <a:pt x="7227404" y="1990031"/>
                </a:lnTo>
                <a:lnTo>
                  <a:pt x="0" y="1990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9"/>
          <p:cNvSpPr/>
          <p:nvPr/>
        </p:nvSpPr>
        <p:spPr>
          <a:xfrm>
            <a:off x="27400396" y="37837150"/>
            <a:ext cx="4979001" cy="5400000"/>
          </a:xfrm>
          <a:custGeom>
            <a:avLst/>
            <a:gdLst/>
            <a:ahLst/>
            <a:cxnLst/>
            <a:rect l="l" t="t" r="r" b="b"/>
            <a:pathLst>
              <a:path w="3526971" h="3744959">
                <a:moveTo>
                  <a:pt x="0" y="0"/>
                </a:moveTo>
                <a:lnTo>
                  <a:pt x="3526971" y="0"/>
                </a:lnTo>
                <a:lnTo>
                  <a:pt x="3526971" y="3744959"/>
                </a:lnTo>
                <a:lnTo>
                  <a:pt x="0" y="374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2831" t="-768" r="-197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10"/>
          <p:cNvSpPr/>
          <p:nvPr/>
        </p:nvSpPr>
        <p:spPr>
          <a:xfrm flipH="1">
            <a:off x="36871" y="37837150"/>
            <a:ext cx="5290830" cy="5400000"/>
          </a:xfrm>
          <a:custGeom>
            <a:avLst/>
            <a:gdLst/>
            <a:ahLst/>
            <a:cxnLst/>
            <a:rect l="l" t="t" r="r" b="b"/>
            <a:pathLst>
              <a:path w="3526971" h="3744959">
                <a:moveTo>
                  <a:pt x="3526971" y="0"/>
                </a:moveTo>
                <a:lnTo>
                  <a:pt x="0" y="0"/>
                </a:lnTo>
                <a:lnTo>
                  <a:pt x="0" y="3744959"/>
                </a:lnTo>
                <a:lnTo>
                  <a:pt x="3526971" y="3744959"/>
                </a:lnTo>
                <a:lnTo>
                  <a:pt x="3526971" y="0"/>
                </a:lnTo>
                <a:close/>
              </a:path>
            </a:pathLst>
          </a:custGeom>
          <a:blipFill>
            <a:blip r:embed="rId4"/>
            <a:stretch>
              <a:fillRect l="-112831" t="-768" r="-197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CaixaDeTexto 22"/>
          <p:cNvSpPr txBox="1"/>
          <p:nvPr/>
        </p:nvSpPr>
        <p:spPr>
          <a:xfrm>
            <a:off x="-1" y="5670550"/>
            <a:ext cx="32379397" cy="3647152"/>
          </a:xfrm>
          <a:prstGeom prst="rect">
            <a:avLst/>
          </a:prstGeom>
          <a:solidFill>
            <a:srgbClr val="E6E0EC">
              <a:alpha val="67059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77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para você substituir. Use no máximo três linhas. Quando precisar mais, reduzir a fonte. </a:t>
            </a:r>
            <a:br>
              <a:rPr lang="pt-BR" sz="7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7700" b="1" dirty="0">
                <a:latin typeface="Arial" panose="020B0604020202020204" pitchFamily="34" charset="0"/>
                <a:cs typeface="Arial" panose="020B0604020202020204" pitchFamily="34" charset="0"/>
              </a:rPr>
              <a:t>Se o título for pequeno, aumente a fonte.</a:t>
            </a:r>
          </a:p>
        </p:txBody>
      </p:sp>
      <p:sp>
        <p:nvSpPr>
          <p:cNvPr id="27" name="Title 1"/>
          <p:cNvSpPr txBox="1">
            <a:spLocks noChangeArrowheads="1"/>
          </p:cNvSpPr>
          <p:nvPr/>
        </p:nvSpPr>
        <p:spPr bwMode="auto">
          <a:xfrm>
            <a:off x="36872" y="9366805"/>
            <a:ext cx="32342524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800" b="1" dirty="0">
                <a:latin typeface="Calibri" pitchFamily="34" charset="0"/>
                <a:ea typeface="Geneva" pitchFamily="34" charset="0"/>
                <a:cs typeface="Geneva" pitchFamily="34" charset="0"/>
              </a:rPr>
              <a:t>Nomes dos autores: </a:t>
            </a:r>
            <a:r>
              <a:rPr lang="pt-BR" altLang="pt-BR" sz="4800" b="1" dirty="0" err="1">
                <a:latin typeface="Calibri" pitchFamily="34" charset="0"/>
                <a:ea typeface="Geneva" pitchFamily="34" charset="0"/>
                <a:cs typeface="Geneva" pitchFamily="34" charset="0"/>
              </a:rPr>
              <a:t>arial</a:t>
            </a:r>
            <a:r>
              <a:rPr lang="pt-BR" altLang="pt-BR" sz="4800" b="1" dirty="0">
                <a:latin typeface="Calibri" pitchFamily="34" charset="0"/>
                <a:ea typeface="Geneva" pitchFamily="34" charset="0"/>
                <a:cs typeface="Geneva" pitchFamily="34" charset="0"/>
              </a:rPr>
              <a:t>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800" dirty="0">
                <a:latin typeface="Calibri" pitchFamily="34" charset="0"/>
                <a:ea typeface="Geneva" pitchFamily="34" charset="0"/>
                <a:cs typeface="Geneva" pitchFamily="34" charset="0"/>
              </a:rPr>
              <a:t>Instituições; unidade acadêmica e endereço eletrônico: </a:t>
            </a:r>
            <a:r>
              <a:rPr lang="pt-BR" altLang="pt-BR" sz="4800" dirty="0" err="1">
                <a:latin typeface="Calibri" pitchFamily="34" charset="0"/>
                <a:ea typeface="Geneva" pitchFamily="34" charset="0"/>
                <a:cs typeface="Geneva" pitchFamily="34" charset="0"/>
              </a:rPr>
              <a:t>arial</a:t>
            </a:r>
            <a:r>
              <a:rPr lang="pt-BR" altLang="pt-BR" sz="4800" dirty="0">
                <a:latin typeface="Calibri" pitchFamily="34" charset="0"/>
                <a:ea typeface="Geneva" pitchFamily="34" charset="0"/>
                <a:cs typeface="Geneva" pitchFamily="34" charset="0"/>
              </a:rPr>
              <a:t>, regular, corpo 30pt </a:t>
            </a:r>
            <a:endParaRPr lang="en-US" altLang="pt-BR" sz="4800" dirty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8" name="Subtitle 2"/>
          <p:cNvSpPr txBox="1">
            <a:spLocks noChangeArrowheads="1"/>
          </p:cNvSpPr>
          <p:nvPr/>
        </p:nvSpPr>
        <p:spPr bwMode="auto">
          <a:xfrm>
            <a:off x="1146175" y="17237075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METODOLOGIA</a:t>
            </a:r>
            <a:endParaRPr lang="pt-BR" altLang="pt-BR" sz="2400" dirty="0">
              <a:latin typeface="Arial" charset="0"/>
              <a:ea typeface="Geneva" pitchFamily="34" charset="0"/>
              <a:cs typeface="Geneva" pitchFamily="34" charset="0"/>
            </a:endParaRPr>
          </a:p>
          <a:p>
            <a:pPr algn="just"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Caso o autor deseje, o texto pode ser substituído por figuras, diagramas, etc.........................................................................................................................nnnnnnnnnnbbbbbbbbbbbbbbbaaaaaaaaaaaaaaaaaaacccccccckkkkkkkkkkkkkkkkkkkpppppppppppppppnnnnnnnnnnbbbbbbbbbbbbbbbaaaaaaaaaaaaaaaaaaacccccccckkkkkkkkkkkkkkkkkkkpppppppppppppppnnnnnnnnnnbbbbbbbbbbbbbbbaaaaaaaaaaaaaaaaaaacccccccckkkkkkkkkkkkkkkkkkkpppppppppppppppnnnnnnnnnnbbbbbbbbbbbbbbbaaaaaaaaaaaaaaaaaaacccccccckkkkkkkkkkkkkkkkkkbaaaaaaaaaaaaaaaaaaacccccccckkkkkkkkkkkkkkkkkkkpppppppppppppppnnnnnnnnnnbbbbbbbbbbbbbbbaaaaaaaaaaaaaaaaaaacccccccckkkkkkkkkkkkkkkkkk</a:t>
            </a:r>
            <a:endParaRPr lang="pt-BR" altLang="pt-BR" sz="2400" dirty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" name="Subtitle 2"/>
          <p:cNvSpPr txBox="1">
            <a:spLocks noChangeArrowheads="1"/>
          </p:cNvSpPr>
          <p:nvPr/>
        </p:nvSpPr>
        <p:spPr bwMode="auto">
          <a:xfrm>
            <a:off x="16643350" y="26025316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CONCLUSÃO/CONSIDERAÇÕES FINAIS</a:t>
            </a:r>
          </a:p>
          <a:p>
            <a:pPr algn="just" eaLnBrk="1" hangingPunct="1">
              <a:buFontTx/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nnnnnnnnnnbbbbbbbbbbbbbbbaaaaaaaaaaaaaaaaaaacccccccckkkkkkkkkkkkkkkkkkkppppppppppppppppnnnnnnnnnbbbbbbbbbbbbbbbaaaaaaaaaaaaaaaaaaacccccccckkkkkkkkkkkkkkkkkkkppppppppppppppppnnnnnnnnbbbbbbbbbbbbbbbaaaaaaaaaaaaaaaaaaacccccccckkkkkkkkkkkkkkkkkkkpppppppppppppppnnnnnnnnnbbbbbbbbbbbbbbbaaaaaaaaaaaaaaaaaaacccccccckkkkkkkkkkkkkkkkkkkppppppppppppppppnnnnnnnnnbbbbbbbbbbbbbbbaaaaaaaaaaaaaaaaaaacccccccckkkkkkkkkkkkkkkkkkkppppppppppppppppnnnnnnnnbbbbbbbbbbbbbbbaaaaaaaaaaaaaaaaaaacccccccckkkkkkkkkkkkkkkkkkkppppppppppppppppnnnnnnnnnnbbbbbbbbbbbbbbbaaaaaaaaaaaaaaaaaaacccccccckkkkkkkkkkkkkkkkkkkpppp</a:t>
            </a:r>
            <a:endParaRPr lang="en-US" altLang="pt-BR" sz="3200" dirty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0" name="Subtitle 2"/>
          <p:cNvSpPr txBox="1">
            <a:spLocks noChangeArrowheads="1"/>
          </p:cNvSpPr>
          <p:nvPr/>
        </p:nvSpPr>
        <p:spPr bwMode="auto">
          <a:xfrm>
            <a:off x="16623632" y="32736358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charset="0"/>
                <a:ea typeface="Geneva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31" name="Subtitle 2"/>
          <p:cNvSpPr txBox="1">
            <a:spLocks noChangeArrowheads="1"/>
          </p:cNvSpPr>
          <p:nvPr/>
        </p:nvSpPr>
        <p:spPr bwMode="auto">
          <a:xfrm>
            <a:off x="1146175" y="24606250"/>
            <a:ext cx="14400212" cy="1064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RESULTADOS E DISCUSSÃO</a:t>
            </a:r>
          </a:p>
          <a:p>
            <a:pPr algn="just"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Caso o autor deseje, o texto pode ser substituído por figuras, diagramas, etc.........................................................................................................................nnnnnnnnnnbbbbbbbbbbbbbbbaaaaaaaaaaaaaaaaaaacccccccckkkkkkkkkkkkkkkkkkkpppppppppppppppnnnnnnnnnnbbbbbbbbbbbbbbbaaaaaaaaaaaaaaaaaaacccccccckkkkkkkkkkkkkkkkkkkpppppppppppppppnnnnnnnnnnbbbbbbbbbbbbbbbaaaaaaaaaaaaaaaaaaacccccccckkkkkkkkkkkkkkkkkkkpppppppppppppppnnnnnnnnnnbbbbbbbbbbbbbbbaaaaaaaaaaaaaaaaaaacccccccckkkkkkkkkkkkkkkkkkbaaaaaaaaaaaaaaaaaaacccccccckkkkkkkkkkkkkkkkkkkpppppppppppppppnnnnnnnnnnbbbbbbbbbbbbbbbaaaaaaaaaaaaaaaaaaacccccccckkkkkkkkkkkkkkkkkk</a:t>
            </a:r>
          </a:p>
          <a:p>
            <a:pPr eaLnBrk="1" hangingPunct="1">
              <a:buFontTx/>
              <a:buNone/>
            </a:pPr>
            <a:endParaRPr lang="pt-BR" altLang="pt-BR" sz="6000" b="1" dirty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32" name="Table 16">
            <a:extLst>
              <a:ext uri="{FF2B5EF4-FFF2-40B4-BE49-F238E27FC236}">
                <a16:creationId xmlns:a16="http://schemas.microsoft.com/office/drawing/2014/main" id="{9C7ABFF0-578A-4587-BF58-24FD4D1CF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255266"/>
              </p:ext>
            </p:extLst>
          </p:nvPr>
        </p:nvGraphicFramePr>
        <p:xfrm>
          <a:off x="1145448" y="31807150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>
                    <a:solidFill>
                      <a:schemeClr val="accent4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3" name="Char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158862"/>
              </p:ext>
            </p:extLst>
          </p:nvPr>
        </p:nvGraphicFramePr>
        <p:xfrm>
          <a:off x="16857663" y="12166683"/>
          <a:ext cx="14054138" cy="691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4390640" imgH="7076520" progId="Excel.Chart.8">
                  <p:embed/>
                </p:oleObj>
              </mc:Choice>
              <mc:Fallback>
                <p:oleObj r:id="rId5" imgW="14390640" imgH="707652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7663" y="12166683"/>
                        <a:ext cx="14054138" cy="691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Subtitle 2"/>
          <p:cNvSpPr txBox="1">
            <a:spLocks noChangeArrowheads="1"/>
          </p:cNvSpPr>
          <p:nvPr/>
        </p:nvSpPr>
        <p:spPr bwMode="auto">
          <a:xfrm>
            <a:off x="1204913" y="1185703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delimitado................................</a:t>
            </a:r>
          </a:p>
          <a:p>
            <a:pPr algn="just"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nnnnnnnnnnbbbbbbbbbbbbbbbaaaaaaaaaaaaaaaaaaacccccccckkkkkkkkkkkkkkkkkkkpppppppppppppppnnnnnnnnnnbbbbbbbbbbbbbbbaaaaaaaaaaaaaaaaaaacccccccckkkkkkkkkkkkkkkkkkkppppppppppppppp</a:t>
            </a:r>
          </a:p>
          <a:p>
            <a:pPr>
              <a:buNone/>
            </a:pPr>
            <a:endParaRPr lang="pt-BR" altLang="pt-BR" sz="3200" dirty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6" name="CaixaDeTexto 1"/>
          <p:cNvSpPr txBox="1">
            <a:spLocks noChangeArrowheads="1"/>
          </p:cNvSpPr>
          <p:nvPr/>
        </p:nvSpPr>
        <p:spPr bwMode="auto">
          <a:xfrm>
            <a:off x="1204913" y="36500457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altLang="pt-BR" b="1" dirty="0">
                <a:latin typeface="Arial" charset="0"/>
                <a:cs typeface="Arial" charset="0"/>
              </a:rPr>
              <a:t>Tabela 1 -</a:t>
            </a:r>
            <a:r>
              <a:rPr lang="pt-BR" altLang="pt-BR" dirty="0">
                <a:latin typeface="Arial" charset="0"/>
                <a:cs typeface="Arial" charset="0"/>
              </a:rPr>
              <a:t> Título da tabela</a:t>
            </a:r>
          </a:p>
          <a:p>
            <a:r>
              <a:rPr lang="pt-BR" altLang="pt-BR" dirty="0">
                <a:latin typeface="Arial" charset="0"/>
                <a:cs typeface="Arial" charset="0"/>
              </a:rPr>
              <a:t>Fonte: Silva (2010).</a:t>
            </a:r>
          </a:p>
        </p:txBody>
      </p:sp>
      <p:sp>
        <p:nvSpPr>
          <p:cNvPr id="38" name="CaixaDeTexto 19"/>
          <p:cNvSpPr txBox="1">
            <a:spLocks noChangeArrowheads="1"/>
          </p:cNvSpPr>
          <p:nvPr/>
        </p:nvSpPr>
        <p:spPr bwMode="auto">
          <a:xfrm>
            <a:off x="16896682" y="19462750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altLang="pt-BR" b="1" dirty="0">
                <a:latin typeface="Arial" charset="0"/>
                <a:cs typeface="Arial" charset="0"/>
              </a:rPr>
              <a:t>Figura 2 -</a:t>
            </a:r>
            <a:r>
              <a:rPr lang="pt-BR" altLang="pt-BR" dirty="0">
                <a:latin typeface="Arial" charset="0"/>
                <a:cs typeface="Arial" charset="0"/>
              </a:rPr>
              <a:t> Título da tabela</a:t>
            </a:r>
          </a:p>
          <a:p>
            <a:r>
              <a:rPr lang="pt-BR" altLang="pt-BR" dirty="0">
                <a:latin typeface="Arial" charset="0"/>
                <a:cs typeface="Arial" charset="0"/>
              </a:rPr>
              <a:t>Fonte: Silva (2010).</a:t>
            </a:r>
          </a:p>
        </p:txBody>
      </p:sp>
      <p:sp>
        <p:nvSpPr>
          <p:cNvPr id="39" name="Retângulo 2"/>
          <p:cNvSpPr>
            <a:spLocks noChangeArrowheads="1"/>
          </p:cNvSpPr>
          <p:nvPr/>
        </p:nvSpPr>
        <p:spPr bwMode="auto">
          <a:xfrm>
            <a:off x="16857663" y="20818475"/>
            <a:ext cx="141859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nnnnnnnnnnbbbbbbbbbbbbbbbaaaaaaaaaaaaaaaaaaacccccccckkkkkkkkkkkkkkkkkkkpppjppppppppppppnnnnnnnnnbbbbbbbbbbbbbbbaaaaaaaaaaaaaaaaaaacccccccckkkkkkkkkkkkkkkkkkkpppppppppppppppnnnnnnnnnnbbbbbbbbbbbbbbbaaaaaaaaaaaaaaaaaaacccccccckkkkkkkkkkkkkkkkkkkpppppppppppppppnnnnnnnnnnbbbbbbbbbbbbbbbaaaaaaaaaaaaaaaaaaacccccccckkkkkkkkkkkkkkkkkkkpppppppppppppppnnnnnnnnnnbbbbbbbbbbbbbbbaaaaaaaaaaaaaaaaaaacccccccckkkkkkkkkkkkkkk</a:t>
            </a:r>
            <a:endParaRPr lang="pt-BR" altLang="pt-BR" sz="3200" dirty="0"/>
          </a:p>
        </p:txBody>
      </p:sp>
      <p:sp>
        <p:nvSpPr>
          <p:cNvPr id="25" name="Retângulo 24"/>
          <p:cNvSpPr/>
          <p:nvPr/>
        </p:nvSpPr>
        <p:spPr>
          <a:xfrm>
            <a:off x="1087437" y="37409497"/>
            <a:ext cx="14458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3200" dirty="0">
                <a:solidFill>
                  <a:prstClr val="black"/>
                </a:solidFill>
                <a:latin typeface="Arial" charset="0"/>
                <a:ea typeface="Geneva" pitchFamily="34" charset="0"/>
                <a:cs typeface="Geneva" pitchFamily="34" charset="0"/>
              </a:rPr>
              <a:t>nnnnnnbbbbbbbbbbbbbbbaaaaaaaaaaaaaaaaaaacccccccckkkkkkkkkkkkkkkkkkbaaaaaaaaaaaaaaaaaaacccccccckkkkkkkkkkkkkkkkkkkpppppppppppppppnnnnnnnnnnbbbbbbbbbbbbbbbaaaaaaaaaaaaaaaaaaacccccccckkkkkkkkkkkkkkkk</a:t>
            </a:r>
            <a:endParaRPr lang="pt-BR" dirty="0"/>
          </a:p>
        </p:txBody>
      </p:sp>
      <p:sp>
        <p:nvSpPr>
          <p:cNvPr id="42" name="Subtitle 2"/>
          <p:cNvSpPr txBox="1">
            <a:spLocks noChangeArrowheads="1"/>
          </p:cNvSpPr>
          <p:nvPr/>
        </p:nvSpPr>
        <p:spPr bwMode="auto">
          <a:xfrm>
            <a:off x="16603914" y="36949853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charset="0"/>
                <a:ea typeface="Geneva" pitchFamily="34" charset="0"/>
                <a:cs typeface="Geneva" pitchFamily="34" charset="0"/>
              </a:rPr>
              <a:t>APOIO FINANCEIRO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charset="0"/>
                <a:ea typeface="Geneva" pitchFamily="34" charset="0"/>
                <a:cs typeface="Geneva" pitchFamily="34" charset="0"/>
              </a:rPr>
              <a:t>Pode ser citada a fonte de financiamento ou inserir a logomarca da agência financiadora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33360D-8E54-BBE1-BE60-45B854290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24" y="433614"/>
            <a:ext cx="25085946" cy="58907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259</Words>
  <Application>Microsoft Office PowerPoint</Application>
  <PresentationFormat>Personalizar</PresentationFormat>
  <Paragraphs>47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Theme</vt:lpstr>
      <vt:lpstr>Microsoft Excel Chart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siepe</dc:title>
  <dc:creator>prppg-p067516</dc:creator>
  <cp:lastModifiedBy>Luiz Coelho</cp:lastModifiedBy>
  <cp:revision>9</cp:revision>
  <dcterms:created xsi:type="dcterms:W3CDTF">2006-08-16T00:00:00Z</dcterms:created>
  <dcterms:modified xsi:type="dcterms:W3CDTF">2026-10-20T12:07:48Z</dcterms:modified>
  <dc:identifier>DAHURBFME08</dc:identifier>
</cp:coreProperties>
</file>